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embeddings/oleObject3.bin" ContentType="application/vnd.openxmlformats-officedocument.oleObject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70" r:id="rId1"/>
  </p:sldMasterIdLst>
  <p:notesMasterIdLst>
    <p:notesMasterId r:id="rId49"/>
  </p:notesMasterIdLst>
  <p:sldIdLst>
    <p:sldId id="256" r:id="rId2"/>
    <p:sldId id="257" r:id="rId3"/>
    <p:sldId id="312" r:id="rId4"/>
    <p:sldId id="258" r:id="rId5"/>
    <p:sldId id="259" r:id="rId6"/>
    <p:sldId id="307" r:id="rId7"/>
    <p:sldId id="260" r:id="rId8"/>
    <p:sldId id="262" r:id="rId9"/>
    <p:sldId id="272" r:id="rId10"/>
    <p:sldId id="315" r:id="rId11"/>
    <p:sldId id="302" r:id="rId12"/>
    <p:sldId id="303" r:id="rId13"/>
    <p:sldId id="275" r:id="rId14"/>
    <p:sldId id="276" r:id="rId15"/>
    <p:sldId id="277" r:id="rId16"/>
    <p:sldId id="278" r:id="rId17"/>
    <p:sldId id="279" r:id="rId18"/>
    <p:sldId id="280" r:id="rId19"/>
    <p:sldId id="281" r:id="rId20"/>
    <p:sldId id="282" r:id="rId21"/>
    <p:sldId id="283" r:id="rId22"/>
    <p:sldId id="284" r:id="rId23"/>
    <p:sldId id="285" r:id="rId24"/>
    <p:sldId id="286" r:id="rId25"/>
    <p:sldId id="292" r:id="rId26"/>
    <p:sldId id="304" r:id="rId27"/>
    <p:sldId id="305" r:id="rId28"/>
    <p:sldId id="290" r:id="rId29"/>
    <p:sldId id="293" r:id="rId30"/>
    <p:sldId id="306" r:id="rId31"/>
    <p:sldId id="295" r:id="rId32"/>
    <p:sldId id="325" r:id="rId33"/>
    <p:sldId id="326" r:id="rId34"/>
    <p:sldId id="322" r:id="rId35"/>
    <p:sldId id="291" r:id="rId36"/>
    <p:sldId id="323" r:id="rId37"/>
    <p:sldId id="324" r:id="rId38"/>
    <p:sldId id="308" r:id="rId39"/>
    <p:sldId id="309" r:id="rId40"/>
    <p:sldId id="310" r:id="rId41"/>
    <p:sldId id="311" r:id="rId42"/>
    <p:sldId id="313" r:id="rId43"/>
    <p:sldId id="314" r:id="rId44"/>
    <p:sldId id="318" r:id="rId45"/>
    <p:sldId id="319" r:id="rId46"/>
    <p:sldId id="320" r:id="rId47"/>
    <p:sldId id="327" r:id="rId4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42F053B-504E-49E0-B018-0BE4A5E7099E}">
          <p14:sldIdLst>
            <p14:sldId id="256"/>
            <p14:sldId id="257"/>
            <p14:sldId id="312"/>
            <p14:sldId id="258"/>
            <p14:sldId id="259"/>
            <p14:sldId id="307"/>
            <p14:sldId id="260"/>
            <p14:sldId id="262"/>
            <p14:sldId id="272"/>
            <p14:sldId id="315"/>
            <p14:sldId id="302"/>
            <p14:sldId id="303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92"/>
            <p14:sldId id="304"/>
            <p14:sldId id="305"/>
            <p14:sldId id="290"/>
            <p14:sldId id="293"/>
            <p14:sldId id="306"/>
            <p14:sldId id="295"/>
            <p14:sldId id="325"/>
            <p14:sldId id="326"/>
          </p14:sldIdLst>
        </p14:section>
        <p14:section name="Deleted/Extra" id="{130E1413-7E80-4145-9572-B16EFE1DF461}">
          <p14:sldIdLst>
            <p14:sldId id="322"/>
            <p14:sldId id="291"/>
            <p14:sldId id="323"/>
            <p14:sldId id="324"/>
            <p14:sldId id="308"/>
            <p14:sldId id="309"/>
            <p14:sldId id="310"/>
            <p14:sldId id="311"/>
            <p14:sldId id="313"/>
            <p14:sldId id="314"/>
            <p14:sldId id="318"/>
            <p14:sldId id="319"/>
            <p14:sldId id="320"/>
            <p14:sldId id="327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96" autoAdjust="0"/>
    <p:restoredTop sz="81511" autoAdjust="0"/>
  </p:normalViewPr>
  <p:slideViewPr>
    <p:cSldViewPr>
      <p:cViewPr varScale="1">
        <p:scale>
          <a:sx n="99" d="100"/>
          <a:sy n="99" d="100"/>
        </p:scale>
        <p:origin x="-328" y="-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2484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printerSettings" Target="printerSettings/printerSettings1.bin"/><Relationship Id="rId51" Type="http://schemas.openxmlformats.org/officeDocument/2006/relationships/presProps" Target="presProps.xml"/><Relationship Id="rId52" Type="http://schemas.openxmlformats.org/officeDocument/2006/relationships/viewProps" Target="viewProps.xml"/><Relationship Id="rId53" Type="http://schemas.openxmlformats.org/officeDocument/2006/relationships/theme" Target="theme/theme1.xml"/><Relationship Id="rId54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Relationship Id="rId2" Type="http://schemas.openxmlformats.org/officeDocument/2006/relationships/image" Target="../media/image4.emf"/><Relationship Id="rId3" Type="http://schemas.openxmlformats.org/officeDocument/2006/relationships/image" Target="../media/image5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70BF2A-7DD4-49C1-B05F-8B53D17D6DD4}" type="datetimeFigureOut">
              <a:rPr lang="en-US" smtClean="0"/>
              <a:t>8/16/16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D6ADB4-6A90-4735-87CD-D4F113825A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4734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Goal for each imaging</a:t>
            </a:r>
            <a:r>
              <a:rPr lang="en-US" baseline="0" dirty="0" smtClean="0"/>
              <a:t> technique will be to provide understanding of </a:t>
            </a:r>
            <a:r>
              <a:rPr lang="en-US" b="1" baseline="0" dirty="0" smtClean="0"/>
              <a:t>general idea, pre-processing, </a:t>
            </a:r>
            <a:r>
              <a:rPr lang="en-US" b="0" baseline="0" dirty="0" smtClean="0"/>
              <a:t>and </a:t>
            </a:r>
            <a:r>
              <a:rPr lang="en-US" b="1" baseline="0" dirty="0" smtClean="0"/>
              <a:t>analysis</a:t>
            </a:r>
            <a:r>
              <a:rPr lang="en-US" b="0" baseline="0" dirty="0" smtClean="0"/>
              <a:t> involved in each measure 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D6ADB4-6A90-4735-87CD-D4F113825AB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3261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Like VBM, we</a:t>
            </a:r>
            <a:r>
              <a:rPr lang="en-US" baseline="0" dirty="0" smtClean="0"/>
              <a:t> can think about group comparisons and correlations to behavior</a:t>
            </a:r>
          </a:p>
          <a:p>
            <a:pPr marL="628650" lvl="1" indent="-171450">
              <a:buFontTx/>
              <a:buChar char="-"/>
            </a:pPr>
            <a:r>
              <a:rPr lang="en-US" baseline="0" dirty="0" smtClean="0"/>
              <a:t>We could correlate FA values with obtained behavioral data (like maybe performance on a task that might imply the frontal lobe)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D6ADB4-6A90-4735-87CD-D4F113825AB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8742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Less detail on CT, but becoming more widely</a:t>
            </a:r>
            <a:r>
              <a:rPr lang="en-US" baseline="0" dirty="0" smtClean="0"/>
              <a:t> used in imaging research so a primer will be helpful for talks you might encounter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D6ADB4-6A90-4735-87CD-D4F113825AB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4945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Individual differences,</a:t>
            </a:r>
            <a:r>
              <a:rPr lang="en-US" baseline="0" dirty="0" smtClean="0"/>
              <a:t> but also widely studied age-associated cortical thinning and longitudinal changes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D6ADB4-6A90-4735-87CD-D4F113825AB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7186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D6ADB4-6A90-4735-87CD-D4F113825AB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1504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62175" indent="-162175" defTabSz="457159">
              <a:buFont typeface="Arial" panose="020B0604020202020204" pitchFamily="34" charset="0"/>
              <a:buChar char="•"/>
              <a:defRPr/>
            </a:pPr>
            <a:endParaRPr lang="en-US" baseline="0" dirty="0" smtClean="0">
              <a:solidFill>
                <a:srgbClr val="FF0000"/>
              </a:solidFill>
            </a:endParaRPr>
          </a:p>
          <a:p>
            <a:pPr marL="162175" indent="-162175">
              <a:buFont typeface="Arial" panose="020B0604020202020204" pitchFamily="34" charset="0"/>
              <a:buChar char="•"/>
            </a:pPr>
            <a:r>
              <a:rPr lang="en-US" dirty="0" smtClean="0"/>
              <a:t>The</a:t>
            </a:r>
            <a:r>
              <a:rPr lang="en-US" baseline="0" dirty="0" smtClean="0"/>
              <a:t> process of c</a:t>
            </a:r>
            <a:r>
              <a:rPr lang="en-US" dirty="0" smtClean="0"/>
              <a:t>ortical thickness analysis is similar to VBM,</a:t>
            </a:r>
            <a:r>
              <a:rPr lang="en-US" baseline="0" dirty="0" smtClean="0"/>
              <a:t> albeit the analysis is performed at the nodes of a three-dimensional polygonal mesh rather than a 3D voxel grid—this metric captures the distance between the WM surface and gray CSF intersection. The output is a scalar value in mm.</a:t>
            </a:r>
          </a:p>
          <a:p>
            <a:pPr marL="162175" indent="-162175">
              <a:buFont typeface="Arial" panose="020B0604020202020204" pitchFamily="34" charset="0"/>
              <a:buChar char="•"/>
            </a:pPr>
            <a:endParaRPr lang="en-US" baseline="0" dirty="0" smtClean="0"/>
          </a:p>
          <a:p>
            <a:pPr marL="162175" indent="-162175">
              <a:buFont typeface="Arial" panose="020B0604020202020204" pitchFamily="34" charset="0"/>
              <a:buChar char="•"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90E5A9-84C9-534E-907D-DACE3A476A1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1483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90E5A9-84C9-534E-907D-DACE3A476A1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1483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err="1" smtClean="0"/>
              <a:t>Freesurfer</a:t>
            </a:r>
            <a:r>
              <a:rPr lang="en-US" baseline="0" dirty="0" smtClean="0"/>
              <a:t> is a freely available software created at Harvard that is the standard program  in cortical thickness preprocessing and analyses—its stream is very well-documented and also GUI-friendly. For statistical analyses, I used QDEC, </a:t>
            </a:r>
            <a:r>
              <a:rPr lang="en-US" baseline="0" dirty="0" err="1" smtClean="0"/>
              <a:t>Freesurfer’s</a:t>
            </a:r>
            <a:r>
              <a:rPr lang="en-US" baseline="0" dirty="0" smtClean="0"/>
              <a:t> internal statistical application that uses a general linear model (GLM) for group analyses. The image is an example of the QDEC GUI.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baseline="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For each of the primary questions, analyses were restricted to the RIGHT hemisphere.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baseline="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Participants in study:</a:t>
            </a:r>
          </a:p>
          <a:p>
            <a:pPr marL="181240" indent="-181240">
              <a:buFontTx/>
              <a:buChar char="-"/>
            </a:pPr>
            <a:r>
              <a:rPr lang="en-US" baseline="0" dirty="0" smtClean="0"/>
              <a:t>Patients were MRI-eligible native English-speakers with LH stroke at least 6 months prior to enrollment; exclusion criteria incl. other stroke history, brain injury, or neurological, psychiatric, or learning disorders</a:t>
            </a:r>
          </a:p>
          <a:p>
            <a:pPr marL="181240" indent="-181240">
              <a:buFontTx/>
              <a:buChar char="-"/>
            </a:pPr>
            <a:r>
              <a:rPr lang="en-US" baseline="0" dirty="0" smtClean="0"/>
              <a:t>Control participants had the same criteria sans a history of stroke</a:t>
            </a:r>
          </a:p>
          <a:p>
            <a:pPr marL="181240" indent="-181240">
              <a:buFontTx/>
              <a:buChar char="-"/>
            </a:pPr>
            <a:r>
              <a:rPr lang="en-US" baseline="0" dirty="0" smtClean="0"/>
              <a:t>Groups matched on age, gender, education, hypertension, etc. and were also matched for this project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Note that</a:t>
            </a:r>
            <a:r>
              <a:rPr lang="en-US" baseline="0" dirty="0" smtClean="0"/>
              <a:t> the number of Patients (n = 23) is NOT reflective of number of Patients in the study as a whole. I used a lower number due to failure of the preprocessing stream for a number of subjects, likely due to characteristics of their lesions that are problematic for </a:t>
            </a:r>
            <a:r>
              <a:rPr lang="en-US" baseline="0" dirty="0" err="1" smtClean="0"/>
              <a:t>Freesurfer’s</a:t>
            </a:r>
            <a:r>
              <a:rPr lang="en-US" baseline="0" dirty="0" smtClean="0"/>
              <a:t> algorithms. </a:t>
            </a:r>
            <a:endParaRPr lang="en-US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Also</a:t>
            </a:r>
            <a:r>
              <a:rPr lang="en-US" baseline="0" dirty="0" smtClean="0"/>
              <a:t> of note, 1 patient (EFT) does NOT have aphasia based on scores of the WAB. </a:t>
            </a:r>
            <a:endParaRPr lang="en-US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90E5A9-84C9-534E-907D-DACE3A476A1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1483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First, we asked whether</a:t>
            </a:r>
            <a:r>
              <a:rPr lang="en-US" baseline="0" dirty="0" smtClean="0"/>
              <a:t> there is a difference in average cortical thickness in the RH between patient and control groups. We hypothesized that patients would show an increase in cortical thickness relative to controls. I used a simple between-group comparison using a general linear model implemented in QDEC, the program noted on the Methods slide. This analysis accounted for age as a covariate, due to previous research showing that cortical thickness generally decreases with age.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baseline="0" dirty="0" smtClean="0"/>
          </a:p>
          <a:p>
            <a:pPr marL="171450" indent="-171450" defTabSz="483306">
              <a:buFont typeface="Arial" panose="020B0604020202020204" pitchFamily="34" charset="0"/>
              <a:buChar char="•"/>
              <a:defRPr/>
            </a:pPr>
            <a:r>
              <a:rPr lang="en-US" baseline="0" dirty="0" smtClean="0"/>
              <a:t>Recall that we hypothesized that cortical </a:t>
            </a:r>
            <a:r>
              <a:rPr lang="en-US" sz="1300" dirty="0" smtClean="0">
                <a:latin typeface="Arial Unicode MS"/>
                <a:cs typeface="Arial Unicode MS"/>
              </a:rPr>
              <a:t>thickness in the right RH would </a:t>
            </a:r>
            <a:r>
              <a:rPr lang="en-US" sz="1300" i="1" dirty="0" smtClean="0">
                <a:latin typeface="Arial Unicode MS"/>
                <a:cs typeface="Arial Unicode MS"/>
              </a:rPr>
              <a:t>increase</a:t>
            </a:r>
            <a:r>
              <a:rPr lang="en-US" sz="1300" dirty="0" smtClean="0">
                <a:latin typeface="Arial Unicode MS"/>
                <a:cs typeface="Arial Unicode MS"/>
              </a:rPr>
              <a:t> in </a:t>
            </a:r>
            <a:r>
              <a:rPr lang="en-US" sz="1300" dirty="0" err="1" smtClean="0">
                <a:latin typeface="Arial Unicode MS"/>
                <a:cs typeface="Arial Unicode MS"/>
              </a:rPr>
              <a:t>homotopic</a:t>
            </a:r>
            <a:r>
              <a:rPr lang="en-US" sz="1300" dirty="0" smtClean="0">
                <a:latin typeface="Arial Unicode MS"/>
                <a:cs typeface="Arial Unicode MS"/>
              </a:rPr>
              <a:t> RH regions. However, we actually see—within this group of subjects—that there is still a persistent decline in cortical thickness over age for both Patients and Controls. </a:t>
            </a:r>
          </a:p>
          <a:p>
            <a:pPr marL="171450" indent="-171450" defTabSz="483306">
              <a:buFont typeface="Arial" panose="020B0604020202020204" pitchFamily="34" charset="0"/>
              <a:buChar char="•"/>
              <a:defRPr/>
            </a:pPr>
            <a:endParaRPr lang="en-US" baseline="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Also, I controlled for RH cortex and RH WM volume and found no change in results.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baseline="0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en-US" b="1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D6ADB4-6A90-4735-87CD-D4F113825AB5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8742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First, we asked whether</a:t>
            </a:r>
            <a:r>
              <a:rPr lang="en-US" baseline="0" dirty="0" smtClean="0"/>
              <a:t> there is a difference in average cortical thickness in the RH between patient and control groups. We hypothesized that patients would show an increase in cortical thickness relative to controls. I used a simple between-group comparison using a general linear model implemented in QDEC, the program noted on the Methods slide. This analysis accounted for age as a covariate, due to previous research showing that cortical thickness generally decreases with age.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baseline="0" dirty="0" smtClean="0"/>
          </a:p>
          <a:p>
            <a:pPr marL="171450" indent="-171450" defTabSz="483306">
              <a:buFont typeface="Arial" panose="020B0604020202020204" pitchFamily="34" charset="0"/>
              <a:buChar char="•"/>
              <a:defRPr/>
            </a:pPr>
            <a:r>
              <a:rPr lang="en-US" baseline="0" dirty="0" smtClean="0"/>
              <a:t>Recall that we hypothesized that cortical </a:t>
            </a:r>
            <a:r>
              <a:rPr lang="en-US" sz="1300" dirty="0" smtClean="0">
                <a:latin typeface="Arial Unicode MS"/>
                <a:cs typeface="Arial Unicode MS"/>
              </a:rPr>
              <a:t>thickness in the right RH would </a:t>
            </a:r>
            <a:r>
              <a:rPr lang="en-US" sz="1300" i="1" dirty="0" smtClean="0">
                <a:latin typeface="Arial Unicode MS"/>
                <a:cs typeface="Arial Unicode MS"/>
              </a:rPr>
              <a:t>increase</a:t>
            </a:r>
            <a:r>
              <a:rPr lang="en-US" sz="1300" dirty="0" smtClean="0">
                <a:latin typeface="Arial Unicode MS"/>
                <a:cs typeface="Arial Unicode MS"/>
              </a:rPr>
              <a:t> in </a:t>
            </a:r>
            <a:r>
              <a:rPr lang="en-US" sz="1300" dirty="0" err="1" smtClean="0">
                <a:latin typeface="Arial Unicode MS"/>
                <a:cs typeface="Arial Unicode MS"/>
              </a:rPr>
              <a:t>homotopic</a:t>
            </a:r>
            <a:r>
              <a:rPr lang="en-US" sz="1300" dirty="0" smtClean="0">
                <a:latin typeface="Arial Unicode MS"/>
                <a:cs typeface="Arial Unicode MS"/>
              </a:rPr>
              <a:t> RH regions. However, we actually see—within this group of subjects—that there is still a persistent decline in cortical thickness over age for both Patients and Controls. </a:t>
            </a:r>
          </a:p>
          <a:p>
            <a:pPr marL="171450" indent="-171450" defTabSz="483306">
              <a:buFont typeface="Arial" panose="020B0604020202020204" pitchFamily="34" charset="0"/>
              <a:buChar char="•"/>
              <a:defRPr/>
            </a:pPr>
            <a:endParaRPr lang="en-US" baseline="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Also, I controlled for RH cortex and RH WM volume and found no change in results.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baseline="0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en-US" b="1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D6ADB4-6A90-4735-87CD-D4F113825AB5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8742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2ED549B-62FC-41C6-B4CF-D6FE912ACC73}" type="slidenum">
              <a:rPr lang="en-US" altLang="en-US"/>
              <a:pPr/>
              <a:t>38</a:t>
            </a:fld>
            <a:endParaRPr lang="en-US" altLang="en-US"/>
          </a:p>
        </p:txBody>
      </p:sp>
      <p:sp>
        <p:nvSpPr>
          <p:cNvPr id="33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en-US" dirty="0"/>
              <a:t>We now have an automatic tool for tissue classification which can be applied to clinical questions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Goal for each imaging</a:t>
            </a:r>
            <a:r>
              <a:rPr lang="en-US" baseline="0" dirty="0" smtClean="0"/>
              <a:t> technique will be to provide understanding of </a:t>
            </a:r>
            <a:r>
              <a:rPr lang="en-US" b="1" baseline="0" dirty="0" smtClean="0"/>
              <a:t>general idea, pre-processing, </a:t>
            </a:r>
            <a:r>
              <a:rPr lang="en-US" b="0" baseline="0" dirty="0" smtClean="0"/>
              <a:t>and </a:t>
            </a:r>
            <a:r>
              <a:rPr lang="en-US" b="1" baseline="0" dirty="0" smtClean="0"/>
              <a:t>analysis</a:t>
            </a:r>
            <a:r>
              <a:rPr lang="en-US" b="0" baseline="0" dirty="0" smtClean="0"/>
              <a:t> involved in each measure 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D6ADB4-6A90-4735-87CD-D4F113825AB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32610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FD28E43-3C98-4FAC-9B85-362B53A0F458}" type="slidenum">
              <a:rPr lang="en-US" altLang="en-US"/>
              <a:pPr/>
              <a:t>47</a:t>
            </a:fld>
            <a:endParaRPr lang="en-US" altLang="en-US"/>
          </a:p>
        </p:txBody>
      </p:sp>
      <p:sp>
        <p:nvSpPr>
          <p:cNvPr id="31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alt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altLang="en-US" dirty="0" smtClean="0"/>
              <a:t>Based on comparing </a:t>
            </a:r>
            <a:r>
              <a:rPr lang="en-GB" altLang="en-US" b="1" dirty="0" smtClean="0"/>
              <a:t>regional volumes of tissue</a:t>
            </a:r>
            <a:r>
              <a:rPr lang="en-GB" altLang="en-US" dirty="0" smtClean="0"/>
              <a:t> among populations of subjects </a:t>
            </a:r>
          </a:p>
          <a:p>
            <a:pPr marL="171450" indent="-171450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altLang="en-US" dirty="0" smtClean="0"/>
              <a:t>Produce a map of statistically significant differences among populations of subjects</a:t>
            </a:r>
          </a:p>
          <a:p>
            <a:pPr marL="628650" lvl="1" indent="-171450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altLang="en-US" dirty="0" smtClean="0"/>
              <a:t>compare a patient group with a control group</a:t>
            </a:r>
          </a:p>
          <a:p>
            <a:pPr marL="628650" lvl="1" indent="-171450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altLang="en-US" dirty="0" smtClean="0"/>
              <a:t>identify correlations with age, test-score etc.</a:t>
            </a:r>
          </a:p>
          <a:p>
            <a:pPr lvl="1" eaLnBrk="1" hangingPunct="1">
              <a:lnSpc>
                <a:spcPct val="90000"/>
              </a:lnSpc>
            </a:pPr>
            <a:endParaRPr lang="en-GB" altLang="en-US" dirty="0" smtClean="0"/>
          </a:p>
          <a:p>
            <a:pPr eaLnBrk="1" hangingPunct="1">
              <a:lnSpc>
                <a:spcPct val="90000"/>
              </a:lnSpc>
            </a:pPr>
            <a:endParaRPr lang="en-US" alt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D6ADB4-6A90-4735-87CD-D4F113825AB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315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en-US" altLang="en-US" dirty="0" smtClean="0">
                <a:latin typeface="Arial" pitchFamily="34" charset="0"/>
              </a:rPr>
              <a:t>Voxel-based morphometry of MRI data involves spatially normalizing all the images to the same stereotactic space, extracting the gray matter from the normalized images, smoothing, and finally performing a statistical analysis to localize, and make inferences about, group differences. So you preprocess the data in a way that makes it sensitive to differences in certain tissue volumes.</a:t>
            </a:r>
            <a:br>
              <a:rPr lang="en-US" altLang="en-US" dirty="0" smtClean="0">
                <a:latin typeface="Arial" pitchFamily="34" charset="0"/>
              </a:rPr>
            </a:br>
            <a:r>
              <a:rPr lang="en-US" altLang="en-US" dirty="0" smtClean="0">
                <a:latin typeface="Arial" pitchFamily="34" charset="0"/>
              </a:rPr>
              <a:t>The output from the method is a statistical parametric map showing regions where tissue matter, like gray matter, concentration differs significantly between groups.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endParaRPr lang="en-US" altLang="en-US" dirty="0" smtClean="0">
              <a:latin typeface="Arial" pitchFamily="34" charset="0"/>
            </a:endParaRP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endParaRPr lang="en-US" altLang="en-US" dirty="0" smtClean="0">
              <a:latin typeface="Arial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D6ADB4-6A90-4735-87CD-D4F113825AB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1449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Transform all subject’s data to</a:t>
            </a:r>
            <a:r>
              <a:rPr lang="en-US" baseline="0" dirty="0" smtClean="0"/>
              <a:t> same stereotactic space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Corrects for global brain shape differences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Use of a template image (that ideally doesn’t bias result)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D6ADB4-6A90-4735-87CD-D4F113825AB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1449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C0C6916-C022-4E3A-AACA-B18E7BDF44A6}" type="slidenum">
              <a:rPr lang="en-US" altLang="en-US"/>
              <a:pPr/>
              <a:t>7</a:t>
            </a:fld>
            <a:endParaRPr lang="en-US" altLang="en-US"/>
          </a:p>
        </p:txBody>
      </p:sp>
      <p:sp>
        <p:nvSpPr>
          <p:cNvPr id="276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en-US" dirty="0"/>
              <a:t>This problem is referred to as </a:t>
            </a:r>
            <a:r>
              <a:rPr lang="en-US" altLang="en-US" dirty="0" smtClean="0"/>
              <a:t>tissue </a:t>
            </a:r>
            <a:r>
              <a:rPr lang="en-US" altLang="en-US" dirty="0"/>
              <a:t>segmentation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en-US" dirty="0"/>
              <a:t>Goal is to identify the areas in the brain that correspond to the three major classes of </a:t>
            </a:r>
            <a:r>
              <a:rPr lang="en-US" altLang="en-US" dirty="0" smtClean="0"/>
              <a:t>tissue:</a:t>
            </a:r>
            <a:r>
              <a:rPr lang="en-US" altLang="en-US" baseline="0" dirty="0" smtClean="0"/>
              <a:t> GM, WM, CSF (extra tissue maps can be generated)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en-US" baseline="0" dirty="0" smtClean="0"/>
              <a:t>Uses two sources of information: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en-US" baseline="0" dirty="0" smtClean="0"/>
              <a:t>Spatial prior probability maps (e.g. intensity at each voxel = probability of being GM/WM/CSF)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en-US" baseline="0" dirty="0" smtClean="0"/>
              <a:t>Intensity info in the image itself 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altLang="en-US" baseline="0" dirty="0" smtClean="0"/>
              <a:t>SPM assigns a voxel to a tissue class based on its intensity relative to others in the image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altLang="en-US" baseline="0" dirty="0" smtClean="0"/>
              <a:t>Value b/w 0-1, representing probability of it being in that particular tissue class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alt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FD28E43-3C98-4FAC-9B85-362B53A0F458}" type="slidenum">
              <a:rPr lang="en-US" altLang="en-US"/>
              <a:pPr/>
              <a:t>8</a:t>
            </a:fld>
            <a:endParaRPr lang="en-US" altLang="en-US"/>
          </a:p>
        </p:txBody>
      </p:sp>
      <p:sp>
        <p:nvSpPr>
          <p:cNvPr id="31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alt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D6ADB4-6A90-4735-87CD-D4F113825AB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3791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Motion of water through tissue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Sometimes faster in some directions than</a:t>
            </a:r>
            <a:r>
              <a:rPr lang="en-US" baseline="0" dirty="0" smtClean="0"/>
              <a:t> in others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Anisotropy: diffusion rate depends on direction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D6ADB4-6A90-4735-87CD-D4F113825AB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7631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DBDA1-827A-4E5D-BEBD-7A90EC583622}" type="datetimeFigureOut">
              <a:rPr lang="en-US" smtClean="0"/>
              <a:t>8/16/16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9AAE78-BA5A-4352-9106-29D78217C8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2615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DBDA1-827A-4E5D-BEBD-7A90EC583622}" type="datetimeFigureOut">
              <a:rPr lang="en-US" smtClean="0"/>
              <a:t>8/16/16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9AAE78-BA5A-4352-9106-29D78217C8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02400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DBDA1-827A-4E5D-BEBD-7A90EC583622}" type="datetimeFigureOut">
              <a:rPr lang="en-US" smtClean="0"/>
              <a:t>8/16/16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9AAE78-BA5A-4352-9106-29D78217C8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0021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4675" y="304800"/>
            <a:ext cx="8001000" cy="1216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566738" y="1752600"/>
            <a:ext cx="3924300" cy="4267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4643438" y="1752600"/>
            <a:ext cx="3924300" cy="4267200"/>
          </a:xfrm>
        </p:spPr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245225"/>
            <a:ext cx="1981200" cy="476250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6553200" y="6245225"/>
            <a:ext cx="1981200" cy="476250"/>
          </a:xfrm>
        </p:spPr>
        <p:txBody>
          <a:bodyPr/>
          <a:lstStyle>
            <a:lvl1pPr>
              <a:defRPr/>
            </a:lvl1pPr>
          </a:lstStyle>
          <a:p>
            <a:fld id="{B560C4FA-02E1-4CCC-8EAE-1BCD9C5FD32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002003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>
  <p:cSld name="Title, Clip 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4675" y="304800"/>
            <a:ext cx="8001000" cy="1216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lipArt Placeholder 2"/>
          <p:cNvSpPr>
            <a:spLocks noGrp="1"/>
          </p:cNvSpPr>
          <p:nvPr>
            <p:ph type="clipArt" sz="half" idx="1"/>
          </p:nvPr>
        </p:nvSpPr>
        <p:spPr>
          <a:xfrm>
            <a:off x="566738" y="1752600"/>
            <a:ext cx="3924300" cy="4267200"/>
          </a:xfrm>
        </p:spPr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43438" y="1752600"/>
            <a:ext cx="3924300" cy="4267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245225"/>
            <a:ext cx="1981200" cy="476250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6553200" y="6245225"/>
            <a:ext cx="1981200" cy="476250"/>
          </a:xfrm>
        </p:spPr>
        <p:txBody>
          <a:bodyPr/>
          <a:lstStyle>
            <a:lvl1pPr>
              <a:defRPr/>
            </a:lvl1pPr>
          </a:lstStyle>
          <a:p>
            <a:fld id="{2A8DF288-DBAE-4144-BE46-9804DDA6D78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952776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DBDA1-827A-4E5D-BEBD-7A90EC583622}" type="datetimeFigureOut">
              <a:rPr lang="en-US" smtClean="0"/>
              <a:t>8/16/16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9AAE78-BA5A-4352-9106-29D78217C8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6117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DBDA1-827A-4E5D-BEBD-7A90EC583622}" type="datetimeFigureOut">
              <a:rPr lang="en-US" smtClean="0"/>
              <a:t>8/16/16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9AAE78-BA5A-4352-9106-29D78217C8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2427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DBDA1-827A-4E5D-BEBD-7A90EC583622}" type="datetimeFigureOut">
              <a:rPr lang="en-US" smtClean="0"/>
              <a:t>8/16/16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9AAE78-BA5A-4352-9106-29D78217C8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4888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DBDA1-827A-4E5D-BEBD-7A90EC583622}" type="datetimeFigureOut">
              <a:rPr lang="en-US" smtClean="0"/>
              <a:t>8/16/16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9AAE78-BA5A-4352-9106-29D78217C8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7482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DBDA1-827A-4E5D-BEBD-7A90EC583622}" type="datetimeFigureOut">
              <a:rPr lang="en-US" smtClean="0"/>
              <a:t>8/16/16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9AAE78-BA5A-4352-9106-29D78217C8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8950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DBDA1-827A-4E5D-BEBD-7A90EC583622}" type="datetimeFigureOut">
              <a:rPr lang="en-US" smtClean="0"/>
              <a:t>8/16/16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9AAE78-BA5A-4352-9106-29D78217C8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8818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DBDA1-827A-4E5D-BEBD-7A90EC583622}" type="datetimeFigureOut">
              <a:rPr lang="en-US" smtClean="0"/>
              <a:t>8/16/16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9AAE78-BA5A-4352-9106-29D78217C8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8733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DBDA1-827A-4E5D-BEBD-7A90EC583622}" type="datetimeFigureOut">
              <a:rPr lang="en-US" smtClean="0"/>
              <a:t>8/16/16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9AAE78-BA5A-4352-9106-29D78217C8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2635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BDBDA1-827A-4E5D-BEBD-7A90EC583622}" type="datetimeFigureOut">
              <a:rPr lang="en-US" smtClean="0"/>
              <a:t>8/16/16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9AAE78-BA5A-4352-9106-29D78217C8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3347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1" r:id="rId1"/>
    <p:sldLayoutId id="2147483972" r:id="rId2"/>
    <p:sldLayoutId id="2147483973" r:id="rId3"/>
    <p:sldLayoutId id="2147483974" r:id="rId4"/>
    <p:sldLayoutId id="2147483975" r:id="rId5"/>
    <p:sldLayoutId id="2147483976" r:id="rId6"/>
    <p:sldLayoutId id="2147483977" r:id="rId7"/>
    <p:sldLayoutId id="2147483978" r:id="rId8"/>
    <p:sldLayoutId id="2147483979" r:id="rId9"/>
    <p:sldLayoutId id="2147483980" r:id="rId10"/>
    <p:sldLayoutId id="2147483981" r:id="rId11"/>
    <p:sldLayoutId id="2147483982" r:id="rId12"/>
    <p:sldLayoutId id="2147483983" r:id="rId1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gi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5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8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9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5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6.jpe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1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6" Type="http://schemas.openxmlformats.org/officeDocument/2006/relationships/image" Target="../media/image36.png"/><Relationship Id="rId7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4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5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4" Type="http://schemas.openxmlformats.org/officeDocument/2006/relationships/oleObject" Target="../embeddings/oleObject1.bin"/><Relationship Id="rId5" Type="http://schemas.openxmlformats.org/officeDocument/2006/relationships/image" Target="../media/image3.emf"/><Relationship Id="rId6" Type="http://schemas.openxmlformats.org/officeDocument/2006/relationships/oleObject" Target="../embeddings/oleObject2.bin"/><Relationship Id="rId7" Type="http://schemas.openxmlformats.org/officeDocument/2006/relationships/image" Target="../media/image4.emf"/><Relationship Id="rId8" Type="http://schemas.openxmlformats.org/officeDocument/2006/relationships/oleObject" Target="../embeddings/oleObject3.bin"/><Relationship Id="rId9" Type="http://schemas.openxmlformats.org/officeDocument/2006/relationships/image" Target="../media/image5.emf"/><Relationship Id="rId10" Type="http://schemas.openxmlformats.org/officeDocument/2006/relationships/image" Target="../media/image6.jpe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4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noFill/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r>
              <a:rPr lang="en-US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Baskerville Old Face" panose="02020602080505020303" pitchFamily="18" charset="0"/>
              </a:rPr>
              <a:t>Morphometric Analysis of Neuroimaging Data (Structural MRI)</a:t>
            </a:r>
            <a:endParaRPr lang="en-US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latin typeface="Baskerville Old Face" panose="02020602080505020303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62000" y="3886200"/>
            <a:ext cx="7696200" cy="1143000"/>
          </a:xfrm>
        </p:spPr>
        <p:txBody>
          <a:bodyPr>
            <a:normAutofit/>
          </a:bodyPr>
          <a:lstStyle/>
          <a:p>
            <a:r>
              <a:rPr lang="en-US" sz="2400" b="1" dirty="0" smtClean="0"/>
              <a:t>Neuroimaging Bootcamp | CFMI &amp; IPN | August 17, 2016 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544179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z="36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Baskerville Old Face" panose="02020602080505020303" pitchFamily="18" charset="0"/>
              </a:rPr>
              <a:t>VBM Analyses: </a:t>
            </a:r>
            <a:r>
              <a:rPr lang="en-US" altLang="en-US" sz="36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Baskerville Old Face" panose="02020602080505020303" pitchFamily="18" charset="0"/>
              </a:rPr>
              <a:t>Correlation Example</a:t>
            </a:r>
            <a:endParaRPr lang="en-US" altLang="en-US" sz="36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latin typeface="Baskerville Old Face" panose="02020602080505020303" pitchFamily="18" charset="0"/>
            </a:endParaRPr>
          </a:p>
        </p:txBody>
      </p:sp>
      <p:pic>
        <p:nvPicPr>
          <p:cNvPr id="4" name="Picture 3" descr="Screenshot 2016-06-24 15.46.27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4" r="2068" b="50258"/>
          <a:stretch/>
        </p:blipFill>
        <p:spPr>
          <a:xfrm>
            <a:off x="609600" y="2057400"/>
            <a:ext cx="5056638" cy="2377262"/>
          </a:xfrm>
          <a:prstGeom prst="rect">
            <a:avLst/>
          </a:prstGeom>
        </p:spPr>
      </p:pic>
      <p:pic>
        <p:nvPicPr>
          <p:cNvPr id="5" name="Picture 4" descr="Screenshot 2016-06-24 15.46.27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1" t="50568" r="46295" b="-227"/>
          <a:stretch/>
        </p:blipFill>
        <p:spPr>
          <a:xfrm>
            <a:off x="5737649" y="2092207"/>
            <a:ext cx="2698238" cy="2360015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2145386" y="3437568"/>
            <a:ext cx="329231" cy="313598"/>
          </a:xfrm>
          <a:prstGeom prst="ellipse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Light" panose="020F0302020204030204" pitchFamily="34" charset="0"/>
            </a:endParaRPr>
          </a:p>
        </p:txBody>
      </p:sp>
      <p:sp>
        <p:nvSpPr>
          <p:cNvPr id="7" name="Oval 6"/>
          <p:cNvSpPr/>
          <p:nvPr/>
        </p:nvSpPr>
        <p:spPr>
          <a:xfrm>
            <a:off x="7311131" y="2565048"/>
            <a:ext cx="329231" cy="313598"/>
          </a:xfrm>
          <a:prstGeom prst="ellipse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Light" panose="020F0302020204030204" pitchFamily="34" charset="0"/>
            </a:endParaRPr>
          </a:p>
        </p:txBody>
      </p:sp>
      <p:sp>
        <p:nvSpPr>
          <p:cNvPr id="8" name="Oval 7"/>
          <p:cNvSpPr/>
          <p:nvPr/>
        </p:nvSpPr>
        <p:spPr>
          <a:xfrm>
            <a:off x="3817858" y="3403702"/>
            <a:ext cx="329231" cy="313598"/>
          </a:xfrm>
          <a:prstGeom prst="ellipse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Light" panose="020F030202020403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41394" y="5040060"/>
            <a:ext cx="78108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cs typeface="Helvetica Neue Light"/>
              </a:rPr>
              <a:t>Correlation between GMV in the Left 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cs typeface="Helvetica Neue Light"/>
              </a:rPr>
              <a:t>inferior frontal gyrus (BA47</a:t>
            </a:r>
            <a:r>
              <a:rPr 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cs typeface="Helvetica Neue Light"/>
              </a:rPr>
              <a:t>) and Adjusted Family Income </a:t>
            </a:r>
            <a:endParaRPr 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Calibri Light" panose="020F0302020204030204" pitchFamily="34" charset="0"/>
              <a:cs typeface="Helvetica Neue Ligh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629970" y="3933341"/>
            <a:ext cx="228600" cy="4135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FFFF00"/>
                </a:solidFill>
                <a:latin typeface="Calibri Light" panose="020F0302020204030204" pitchFamily="34" charset="0"/>
                <a:cs typeface="Arial" panose="020B0604020202020204" pitchFamily="34" charset="0"/>
              </a:rPr>
              <a:t>L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269101" y="3946747"/>
            <a:ext cx="228600" cy="4135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FFFF00"/>
                </a:solidFill>
                <a:latin typeface="Calibri Light" panose="020F0302020204030204" pitchFamily="34" charset="0"/>
                <a:cs typeface="Arial" panose="020B0604020202020204" pitchFamily="34" charset="0"/>
              </a:rPr>
              <a:t>R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862811" y="3925389"/>
            <a:ext cx="228600" cy="4135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FFFF00"/>
                </a:solidFill>
                <a:latin typeface="Calibri Light" panose="020F0302020204030204" pitchFamily="34" charset="0"/>
                <a:cs typeface="Arial" panose="020B0604020202020204" pitchFamily="34" charset="0"/>
              </a:rPr>
              <a:t>L</a:t>
            </a:r>
            <a:endParaRPr lang="en-US" sz="2000" b="1" dirty="0">
              <a:solidFill>
                <a:srgbClr val="FFFF00"/>
              </a:solidFill>
              <a:latin typeface="Calibri Light" panose="020F03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019800" y="3933341"/>
            <a:ext cx="228600" cy="4135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FFFF00"/>
                </a:solidFill>
                <a:latin typeface="Calibri Light" panose="020F0302020204030204" pitchFamily="34" charset="0"/>
                <a:cs typeface="Arial" panose="020B0604020202020204" pitchFamily="34" charset="0"/>
              </a:rPr>
              <a:t>R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062720" y="2358253"/>
            <a:ext cx="228600" cy="4135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FFFF00"/>
                </a:solidFill>
                <a:latin typeface="Calibri Light" panose="020F0302020204030204" pitchFamily="34" charset="0"/>
                <a:cs typeface="Arial" panose="020B0604020202020204" pitchFamily="34" charset="0"/>
              </a:rPr>
              <a:t>L</a:t>
            </a:r>
            <a:endParaRPr lang="en-US" sz="2000" b="1" dirty="0">
              <a:solidFill>
                <a:srgbClr val="FFFF00"/>
              </a:solidFill>
              <a:latin typeface="Calibri Light" panose="020F03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55552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title"/>
          </p:nvPr>
        </p:nvSpPr>
        <p:spPr>
          <a:noFill/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r>
              <a:rPr lang="en-US" altLang="en-US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Baskerville Old Face" panose="02020602080505020303" pitchFamily="18" charset="0"/>
              </a:rPr>
              <a:t>Quantification of Anatomic Differences</a:t>
            </a:r>
          </a:p>
        </p:txBody>
      </p:sp>
      <p:sp>
        <p:nvSpPr>
          <p:cNvPr id="5734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371600"/>
            <a:ext cx="8229600" cy="4754563"/>
          </a:xfrm>
        </p:spPr>
        <p:txBody>
          <a:bodyPr>
            <a:normAutofit fontScale="92500" lnSpcReduction="10000"/>
          </a:bodyPr>
          <a:lstStyle/>
          <a:p>
            <a:pPr marL="342900" indent="-342900"/>
            <a:r>
              <a:rPr lang="en-US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Voxel-Based Morphometry (VBM)</a:t>
            </a:r>
          </a:p>
          <a:p>
            <a:pPr marL="742950" lvl="1" indent="-285750"/>
            <a:r>
              <a:rPr lang="en-US" alt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Examination of the differences and changes in anatomy</a:t>
            </a:r>
          </a:p>
          <a:p>
            <a:pPr marL="742950" lvl="1" indent="-285750"/>
            <a:r>
              <a:rPr lang="en-US" alt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Size, Shape, or Density</a:t>
            </a:r>
          </a:p>
          <a:p>
            <a:pPr marL="742950" lvl="1" indent="-285750"/>
            <a:r>
              <a:rPr lang="en-US" alt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Based on features that can be seen in MR </a:t>
            </a:r>
            <a:r>
              <a:rPr lang="en-US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images</a:t>
            </a:r>
          </a:p>
          <a:p>
            <a:pPr marL="742950" lvl="1" indent="-285750"/>
            <a:endParaRPr lang="en-US" altLang="en-US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/>
            <a:r>
              <a:rPr lang="en-US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Diffusion Tensor Imaging (DTI)</a:t>
            </a:r>
          </a:p>
          <a:p>
            <a:pPr marL="742950" lvl="1" indent="-285750"/>
            <a:r>
              <a:rPr lang="en-US" alt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MRI technique sensitive to diffusion of water molecules</a:t>
            </a:r>
          </a:p>
          <a:p>
            <a:pPr marL="742950" lvl="1" indent="-285750"/>
            <a:r>
              <a:rPr lang="en-US" alt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Provides images of fiber </a:t>
            </a:r>
            <a:r>
              <a:rPr lang="en-US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tracts</a:t>
            </a:r>
          </a:p>
          <a:p>
            <a:pPr marL="742950" lvl="1" indent="-285750"/>
            <a:endParaRPr lang="en-US" altLang="en-US" sz="2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indent="-285750"/>
            <a:r>
              <a:rPr lang="en-US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Cortical Thickness (CT)</a:t>
            </a:r>
          </a:p>
          <a:p>
            <a:pPr lvl="1"/>
            <a:r>
              <a:rPr lang="en-US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Like VBM, reflects the size, density, and arrangement of cells</a:t>
            </a:r>
          </a:p>
          <a:p>
            <a:pPr lvl="1"/>
            <a:r>
              <a:rPr lang="en-US" alt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Measures total thickness of cortical layers  </a:t>
            </a:r>
          </a:p>
          <a:p>
            <a:pPr lvl="1"/>
            <a:endParaRPr lang="en-US" alt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42950" lvl="1" indent="-285750">
              <a:buFontTx/>
              <a:buNone/>
            </a:pPr>
            <a:endParaRPr lang="en-US" alt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04671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title"/>
          </p:nvPr>
        </p:nvSpPr>
        <p:spPr>
          <a:noFill/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r>
              <a:rPr lang="en-US" altLang="en-US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Baskerville Old Face" panose="02020602080505020303" pitchFamily="18" charset="0"/>
              </a:rPr>
              <a:t>Quantification of Anatomic Differences</a:t>
            </a:r>
          </a:p>
        </p:txBody>
      </p:sp>
      <p:sp>
        <p:nvSpPr>
          <p:cNvPr id="5734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371600"/>
            <a:ext cx="8229600" cy="4754563"/>
          </a:xfrm>
        </p:spPr>
        <p:txBody>
          <a:bodyPr>
            <a:normAutofit fontScale="92500"/>
          </a:bodyPr>
          <a:lstStyle/>
          <a:p>
            <a:pPr marL="342900" indent="-342900"/>
            <a:r>
              <a:rPr lang="en-US" altLang="en-US" sz="2800" b="1" dirty="0">
                <a:solidFill>
                  <a:schemeClr val="bg1"/>
                </a:solidFill>
              </a:rPr>
              <a:t>Voxel-Based Morphometry (VBM)</a:t>
            </a:r>
          </a:p>
          <a:p>
            <a:pPr marL="742950" lvl="1" indent="-285750"/>
            <a:r>
              <a:rPr lang="en-US" altLang="en-US" sz="2400" dirty="0">
                <a:solidFill>
                  <a:schemeClr val="bg1"/>
                </a:solidFill>
              </a:rPr>
              <a:t>Examination of the differences and changes in anatomy</a:t>
            </a:r>
          </a:p>
          <a:p>
            <a:pPr marL="742950" lvl="1" indent="-285750"/>
            <a:r>
              <a:rPr lang="en-US" altLang="en-US" sz="2400" dirty="0">
                <a:solidFill>
                  <a:schemeClr val="bg1"/>
                </a:solidFill>
              </a:rPr>
              <a:t>Size, Shape, or Density</a:t>
            </a:r>
          </a:p>
          <a:p>
            <a:pPr marL="742950" lvl="1" indent="-285750"/>
            <a:r>
              <a:rPr lang="en-US" altLang="en-US" sz="2400" dirty="0">
                <a:solidFill>
                  <a:schemeClr val="bg1"/>
                </a:solidFill>
              </a:rPr>
              <a:t>Based on features that can be seen in MR </a:t>
            </a:r>
            <a:r>
              <a:rPr lang="en-US" altLang="en-US" sz="2400" dirty="0" smtClean="0">
                <a:solidFill>
                  <a:schemeClr val="bg1"/>
                </a:solidFill>
              </a:rPr>
              <a:t>images</a:t>
            </a:r>
          </a:p>
          <a:p>
            <a:pPr marL="742950" lvl="1" indent="-285750"/>
            <a:endParaRPr lang="en-US" altLang="en-US" sz="1800" dirty="0">
              <a:solidFill>
                <a:srgbClr val="595959"/>
              </a:solidFill>
            </a:endParaRPr>
          </a:p>
          <a:p>
            <a:pPr marL="342900" indent="-342900"/>
            <a:r>
              <a:rPr lang="en-US" altLang="en-US" sz="2800" b="1" dirty="0">
                <a:solidFill>
                  <a:srgbClr val="595959"/>
                </a:solidFill>
              </a:rPr>
              <a:t>Diffusion Tensor Imaging (DTI)</a:t>
            </a:r>
          </a:p>
          <a:p>
            <a:pPr marL="742950" lvl="1" indent="-285750"/>
            <a:r>
              <a:rPr lang="en-US" altLang="en-US" sz="2400" dirty="0">
                <a:solidFill>
                  <a:srgbClr val="595959"/>
                </a:solidFill>
              </a:rPr>
              <a:t>MRI technique sensitive to diffusion of water molecules</a:t>
            </a:r>
          </a:p>
          <a:p>
            <a:pPr marL="742950" lvl="1" indent="-285750"/>
            <a:r>
              <a:rPr lang="en-US" altLang="en-US" sz="2400" dirty="0">
                <a:solidFill>
                  <a:srgbClr val="595959"/>
                </a:solidFill>
              </a:rPr>
              <a:t>Provides images of fiber </a:t>
            </a:r>
            <a:r>
              <a:rPr lang="en-US" altLang="en-US" sz="2400" dirty="0" smtClean="0">
                <a:solidFill>
                  <a:srgbClr val="595959"/>
                </a:solidFill>
              </a:rPr>
              <a:t>tracts</a:t>
            </a:r>
          </a:p>
          <a:p>
            <a:pPr marL="742950" lvl="1" indent="-285750"/>
            <a:endParaRPr lang="en-US" altLang="en-US" sz="2400" dirty="0" smtClean="0">
              <a:solidFill>
                <a:srgbClr val="595959"/>
              </a:solidFill>
            </a:endParaRPr>
          </a:p>
          <a:p>
            <a:pPr indent="-285750"/>
            <a:r>
              <a:rPr lang="en-US" altLang="en-US" sz="2800" b="1" dirty="0" smtClean="0">
                <a:solidFill>
                  <a:srgbClr val="FFFFFF"/>
                </a:solidFill>
              </a:rPr>
              <a:t>Cortical Thickness (CT)</a:t>
            </a:r>
          </a:p>
          <a:p>
            <a:pPr lvl="1"/>
            <a:r>
              <a:rPr lang="en-US" altLang="en-US" sz="2400" dirty="0" smtClean="0">
                <a:solidFill>
                  <a:srgbClr val="FFFFFF"/>
                </a:solidFill>
              </a:rPr>
              <a:t>Like VBM, reflects the size, density, and arrangement of cells</a:t>
            </a:r>
          </a:p>
          <a:p>
            <a:pPr lvl="1"/>
            <a:endParaRPr lang="en-US" altLang="en-US" sz="2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52076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Baskerville Old Face"/>
                <a:cs typeface="Baskerville Old Face"/>
              </a:rPr>
              <a:t>Diffusion Tensor Imaging (DTI)</a:t>
            </a:r>
          </a:p>
        </p:txBody>
      </p:sp>
      <p:sp>
        <p:nvSpPr>
          <p:cNvPr id="6758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MR imaging technique in which contrast is based on differences in the diffusion of water molecules</a:t>
            </a:r>
          </a:p>
          <a:p>
            <a:endParaRPr lang="en-US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DTI used to identify and generate maps of white matter fibers</a:t>
            </a:r>
          </a:p>
        </p:txBody>
      </p:sp>
    </p:spTree>
    <p:extLst>
      <p:ext uri="{BB962C8B-B14F-4D97-AF65-F5344CB8AC3E}">
        <p14:creationId xmlns:p14="http://schemas.microsoft.com/office/powerpoint/2010/main" val="19395916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612" name="Group 4"/>
          <p:cNvGrpSpPr>
            <a:grpSpLocks/>
          </p:cNvGrpSpPr>
          <p:nvPr/>
        </p:nvGrpSpPr>
        <p:grpSpPr bwMode="auto">
          <a:xfrm>
            <a:off x="6400800" y="2508498"/>
            <a:ext cx="2743200" cy="2438400"/>
            <a:chOff x="3984" y="1453"/>
            <a:chExt cx="1440" cy="1411"/>
          </a:xfrm>
        </p:grpSpPr>
        <p:sp>
          <p:nvSpPr>
            <p:cNvPr id="68613" name="Rectangle 5"/>
            <p:cNvSpPr>
              <a:spLocks noChangeArrowheads="1"/>
            </p:cNvSpPr>
            <p:nvPr/>
          </p:nvSpPr>
          <p:spPr bwMode="auto">
            <a:xfrm>
              <a:off x="3984" y="1453"/>
              <a:ext cx="1248" cy="11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68614" name="Picture 6" descr="E:\Classes\Summer MRI Course\RandomWalk.gif"/>
            <p:cNvPicPr>
              <a:picLocks noChangeAspect="1" noChangeArrowheads="1" noCrop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84" y="1453"/>
              <a:ext cx="1440" cy="14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86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Baskerville Old Face"/>
                <a:cs typeface="Baskerville Old Face"/>
              </a:rPr>
              <a:t>Diffusion Tensor Imaging</a:t>
            </a:r>
          </a:p>
        </p:txBody>
      </p:sp>
      <p:sp>
        <p:nvSpPr>
          <p:cNvPr id="68611" name="Rectangle 3"/>
          <p:cNvSpPr>
            <a:spLocks noGrp="1" noChangeArrowheads="1"/>
          </p:cNvSpPr>
          <p:nvPr>
            <p:ph idx="1"/>
          </p:nvPr>
        </p:nvSpPr>
        <p:spPr>
          <a:xfrm>
            <a:off x="566738" y="1752600"/>
            <a:ext cx="6626225" cy="4267200"/>
          </a:xfrm>
        </p:spPr>
        <p:txBody>
          <a:bodyPr/>
          <a:lstStyle/>
          <a:p>
            <a:pPr marL="342900" indent="-342900">
              <a:lnSpc>
                <a:spcPct val="90000"/>
              </a:lnSpc>
            </a:pPr>
            <a:r>
              <a:rPr lang="en-US" altLang="en-US" sz="2400" dirty="0">
                <a:solidFill>
                  <a:srgbClr val="595959"/>
                </a:solidFill>
                <a:cs typeface="Times New Roman" pitchFamily="18" charset="0"/>
              </a:rPr>
              <a:t>Diffusion-tensor MRI relates image intensities to the relative mobility of water molecules in tissue and the direction of the motion</a:t>
            </a:r>
            <a:r>
              <a:rPr lang="en-US" altLang="en-US" sz="2400" dirty="0">
                <a:solidFill>
                  <a:srgbClr val="595959"/>
                </a:solidFill>
                <a:latin typeface="Verdana"/>
                <a:cs typeface="Times New Roman" pitchFamily="18" charset="0"/>
              </a:rPr>
              <a:t> </a:t>
            </a:r>
            <a:r>
              <a:rPr lang="en-US" altLang="en-US" sz="2400" dirty="0">
                <a:solidFill>
                  <a:srgbClr val="595959"/>
                </a:solidFill>
                <a:cs typeface="Times New Roman" pitchFamily="18" charset="0"/>
              </a:rPr>
              <a:t> </a:t>
            </a:r>
          </a:p>
          <a:p>
            <a:pPr marL="342900" indent="-342900">
              <a:lnSpc>
                <a:spcPct val="90000"/>
              </a:lnSpc>
            </a:pPr>
            <a:endParaRPr lang="en-US" altLang="en-US" sz="2400" dirty="0">
              <a:solidFill>
                <a:srgbClr val="595959"/>
              </a:solidFill>
              <a:cs typeface="Times New Roman" pitchFamily="18" charset="0"/>
            </a:endParaRPr>
          </a:p>
          <a:p>
            <a:pPr marL="342900" indent="-342900">
              <a:lnSpc>
                <a:spcPct val="90000"/>
              </a:lnSpc>
            </a:pPr>
            <a:r>
              <a:rPr lang="en-US" altLang="en-US" sz="2400" dirty="0">
                <a:solidFill>
                  <a:srgbClr val="595959"/>
                </a:solidFill>
                <a:cs typeface="Times New Roman" pitchFamily="18" charset="0"/>
              </a:rPr>
              <a:t>Motion of a water molecules is a random walk (Brownian motion)</a:t>
            </a:r>
            <a:r>
              <a:rPr lang="en-US" altLang="en-US" sz="2400" dirty="0">
                <a:solidFill>
                  <a:srgbClr val="595959"/>
                </a:solidFill>
                <a:latin typeface="Verdana"/>
                <a:cs typeface="Times New Roman" pitchFamily="18" charset="0"/>
              </a:rPr>
              <a:t> </a:t>
            </a:r>
            <a:r>
              <a:rPr lang="en-US" altLang="en-US" sz="2400" dirty="0">
                <a:solidFill>
                  <a:srgbClr val="595959"/>
                </a:solidFill>
                <a:cs typeface="Times New Roman" pitchFamily="18" charset="0"/>
              </a:rPr>
              <a:t> </a:t>
            </a:r>
          </a:p>
          <a:p>
            <a:pPr marL="342900" indent="-342900">
              <a:lnSpc>
                <a:spcPct val="90000"/>
              </a:lnSpc>
            </a:pPr>
            <a:endParaRPr lang="en-US" altLang="en-US" sz="2400" dirty="0">
              <a:solidFill>
                <a:srgbClr val="595959"/>
              </a:solidFill>
              <a:cs typeface="Times New Roman" pitchFamily="18" charset="0"/>
            </a:endParaRPr>
          </a:p>
          <a:p>
            <a:pPr marL="342900" indent="-342900">
              <a:lnSpc>
                <a:spcPct val="90000"/>
              </a:lnSpc>
            </a:pPr>
            <a:r>
              <a:rPr lang="en-US" altLang="en-US" sz="2400" dirty="0">
                <a:solidFill>
                  <a:srgbClr val="595959"/>
                </a:solidFill>
                <a:cs typeface="Times New Roman" pitchFamily="18" charset="0"/>
              </a:rPr>
              <a:t>Areas with relatively high mean diffusion will appear dark on the Diffusion weighted MRI images </a:t>
            </a:r>
            <a:endParaRPr lang="en-US" altLang="en-US" sz="2400" dirty="0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21095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Baskerville Old Face"/>
                <a:cs typeface="Baskerville Old Face"/>
              </a:rPr>
              <a:t>Types of Molecular Motion</a:t>
            </a:r>
          </a:p>
        </p:txBody>
      </p:sp>
      <p:pic>
        <p:nvPicPr>
          <p:cNvPr id="69635" name="Picture 3" descr="E:\Classes\Summer MRI Course\16.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83" t="975" b="8606"/>
          <a:stretch>
            <a:fillRect/>
          </a:stretch>
        </p:blipFill>
        <p:spPr bwMode="auto">
          <a:xfrm>
            <a:off x="1936750" y="1446213"/>
            <a:ext cx="5149850" cy="3773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636" name="Text Box 4"/>
          <p:cNvSpPr txBox="1">
            <a:spLocks noChangeArrowheads="1"/>
          </p:cNvSpPr>
          <p:nvPr/>
        </p:nvSpPr>
        <p:spPr bwMode="auto">
          <a:xfrm>
            <a:off x="2133600" y="5256213"/>
            <a:ext cx="2163763" cy="915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Diffusion in an open pool of fluid (Ventricles)</a:t>
            </a:r>
          </a:p>
        </p:txBody>
      </p:sp>
      <p:sp>
        <p:nvSpPr>
          <p:cNvPr id="69637" name="Text Box 5"/>
          <p:cNvSpPr txBox="1">
            <a:spLocks noChangeArrowheads="1"/>
          </p:cNvSpPr>
          <p:nvPr/>
        </p:nvSpPr>
        <p:spPr bwMode="auto">
          <a:xfrm>
            <a:off x="4800600" y="5257800"/>
            <a:ext cx="2011363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Diffusion in an axon</a:t>
            </a:r>
          </a:p>
        </p:txBody>
      </p:sp>
    </p:spTree>
    <p:extLst>
      <p:ext uri="{BB962C8B-B14F-4D97-AF65-F5344CB8AC3E}">
        <p14:creationId xmlns:p14="http://schemas.microsoft.com/office/powerpoint/2010/main" val="29188870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Baskerville Old Face"/>
                <a:cs typeface="Baskerville Old Face"/>
              </a:rPr>
              <a:t>Types of Isotropy</a:t>
            </a:r>
          </a:p>
        </p:txBody>
      </p:sp>
      <p:grpSp>
        <p:nvGrpSpPr>
          <p:cNvPr id="70659" name="Group 3"/>
          <p:cNvGrpSpPr>
            <a:grpSpLocks/>
          </p:cNvGrpSpPr>
          <p:nvPr/>
        </p:nvGrpSpPr>
        <p:grpSpPr bwMode="auto">
          <a:xfrm>
            <a:off x="1219200" y="1828800"/>
            <a:ext cx="6811949" cy="3097213"/>
            <a:chOff x="624" y="1371"/>
            <a:chExt cx="3552" cy="1615"/>
          </a:xfrm>
        </p:grpSpPr>
        <p:grpSp>
          <p:nvGrpSpPr>
            <p:cNvPr id="70660" name="Group 4"/>
            <p:cNvGrpSpPr>
              <a:grpSpLocks/>
            </p:cNvGrpSpPr>
            <p:nvPr/>
          </p:nvGrpSpPr>
          <p:grpSpPr bwMode="auto">
            <a:xfrm>
              <a:off x="624" y="1371"/>
              <a:ext cx="3552" cy="1327"/>
              <a:chOff x="1579" y="1728"/>
              <a:chExt cx="2597" cy="970"/>
            </a:xfrm>
          </p:grpSpPr>
          <p:pic>
            <p:nvPicPr>
              <p:cNvPr id="70661" name="Picture 5" descr="E:\Classes\Summer MRI Course\diff-slide03.jpeg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618" t="33047" r="17548" b="36101"/>
              <a:stretch>
                <a:fillRect/>
              </a:stretch>
            </p:blipFill>
            <p:spPr bwMode="auto">
              <a:xfrm>
                <a:off x="1579" y="1728"/>
                <a:ext cx="2597" cy="97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0662" name="Rectangle 6"/>
              <p:cNvSpPr>
                <a:spLocks noChangeArrowheads="1"/>
              </p:cNvSpPr>
              <p:nvPr/>
            </p:nvSpPr>
            <p:spPr bwMode="auto">
              <a:xfrm>
                <a:off x="2496" y="1728"/>
                <a:ext cx="144" cy="97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70663" name="Text Box 7"/>
            <p:cNvSpPr txBox="1">
              <a:spLocks noChangeArrowheads="1"/>
            </p:cNvSpPr>
            <p:nvPr/>
          </p:nvSpPr>
          <p:spPr bwMode="auto">
            <a:xfrm>
              <a:off x="864" y="2736"/>
              <a:ext cx="8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en-US" sz="2000" b="1" dirty="0">
                  <a:solidFill>
                    <a:srgbClr val="595959"/>
                  </a:solidFill>
                  <a:latin typeface="+mj-lt"/>
                </a:rPr>
                <a:t>Kleenex</a:t>
              </a:r>
            </a:p>
          </p:txBody>
        </p:sp>
        <p:sp>
          <p:nvSpPr>
            <p:cNvPr id="70664" name="Text Box 8"/>
            <p:cNvSpPr txBox="1">
              <a:spLocks noChangeArrowheads="1"/>
            </p:cNvSpPr>
            <p:nvPr/>
          </p:nvSpPr>
          <p:spPr bwMode="auto">
            <a:xfrm>
              <a:off x="2688" y="2736"/>
              <a:ext cx="998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en-US" sz="2000" b="1" dirty="0">
                  <a:solidFill>
                    <a:srgbClr val="595959"/>
                  </a:solidFill>
                  <a:latin typeface="+mj-lt"/>
                </a:rPr>
                <a:t>Newspaper</a:t>
              </a:r>
            </a:p>
          </p:txBody>
        </p:sp>
      </p:grpSp>
      <p:grpSp>
        <p:nvGrpSpPr>
          <p:cNvPr id="70665" name="Group 9"/>
          <p:cNvGrpSpPr>
            <a:grpSpLocks/>
          </p:cNvGrpSpPr>
          <p:nvPr/>
        </p:nvGrpSpPr>
        <p:grpSpPr bwMode="auto">
          <a:xfrm>
            <a:off x="1295400" y="5486400"/>
            <a:ext cx="6934200" cy="471487"/>
            <a:chOff x="720" y="3255"/>
            <a:chExt cx="4368" cy="297"/>
          </a:xfrm>
        </p:grpSpPr>
        <p:pic>
          <p:nvPicPr>
            <p:cNvPr id="70666" name="Picture 10" descr="E:\Classes\Summer MRI Course\diff-slide03.jpe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547" t="80693" r="22214" b="9860"/>
            <a:stretch>
              <a:fillRect/>
            </a:stretch>
          </p:blipFill>
          <p:spPr bwMode="auto">
            <a:xfrm>
              <a:off x="1680" y="3255"/>
              <a:ext cx="2362" cy="2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0667" name="Text Box 11"/>
            <p:cNvSpPr txBox="1">
              <a:spLocks noChangeArrowheads="1"/>
            </p:cNvSpPr>
            <p:nvPr/>
          </p:nvSpPr>
          <p:spPr bwMode="auto">
            <a:xfrm>
              <a:off x="4090" y="3273"/>
              <a:ext cx="998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en-US" sz="2000" b="1" dirty="0">
                  <a:solidFill>
                    <a:schemeClr val="bg1"/>
                  </a:solidFill>
                  <a:latin typeface="Times New Roman" pitchFamily="18" charset="0"/>
                </a:rPr>
                <a:t>Anisotropic</a:t>
              </a:r>
            </a:p>
          </p:txBody>
        </p:sp>
        <p:sp>
          <p:nvSpPr>
            <p:cNvPr id="70668" name="Text Box 12"/>
            <p:cNvSpPr txBox="1">
              <a:spLocks noChangeArrowheads="1"/>
            </p:cNvSpPr>
            <p:nvPr/>
          </p:nvSpPr>
          <p:spPr bwMode="auto">
            <a:xfrm>
              <a:off x="720" y="3264"/>
              <a:ext cx="998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en-US" sz="2000" b="1" dirty="0">
                  <a:solidFill>
                    <a:schemeClr val="bg1"/>
                  </a:solidFill>
                  <a:latin typeface="Times New Roman" pitchFamily="18" charset="0"/>
                </a:rPr>
                <a:t>Isotropic</a:t>
              </a:r>
            </a:p>
          </p:txBody>
        </p:sp>
      </p:grpSp>
      <p:sp>
        <p:nvSpPr>
          <p:cNvPr id="13" name="Text Box 5"/>
          <p:cNvSpPr txBox="1">
            <a:spLocks noChangeArrowheads="1"/>
          </p:cNvSpPr>
          <p:nvPr/>
        </p:nvSpPr>
        <p:spPr bwMode="auto">
          <a:xfrm>
            <a:off x="914400" y="6172200"/>
            <a:ext cx="201136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Isotropic</a:t>
            </a:r>
            <a:endParaRPr lang="en-US" altLang="en-US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14" name="Text Box 5"/>
          <p:cNvSpPr txBox="1">
            <a:spLocks noChangeArrowheads="1"/>
          </p:cNvSpPr>
          <p:nvPr/>
        </p:nvSpPr>
        <p:spPr bwMode="auto">
          <a:xfrm>
            <a:off x="6523037" y="6172200"/>
            <a:ext cx="201136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Aniso</a:t>
            </a:r>
            <a:r>
              <a:rPr lang="en-US" altLang="en-US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sotropic</a:t>
            </a:r>
            <a:endParaRPr lang="en-US" altLang="en-US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3" name="Right Arrow 2"/>
          <p:cNvSpPr/>
          <p:nvPr/>
        </p:nvSpPr>
        <p:spPr>
          <a:xfrm rot="18957703">
            <a:off x="2286000" y="5943600"/>
            <a:ext cx="685800" cy="1524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/>
          <p:cNvSpPr/>
          <p:nvPr/>
        </p:nvSpPr>
        <p:spPr>
          <a:xfrm rot="13721484">
            <a:off x="6341492" y="5946676"/>
            <a:ext cx="685800" cy="1524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2444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Baskerville Old Face"/>
                <a:cs typeface="Baskerville Old Face"/>
              </a:rPr>
              <a:t>Types of 3D Isotropy</a:t>
            </a:r>
          </a:p>
        </p:txBody>
      </p:sp>
      <p:pic>
        <p:nvPicPr>
          <p:cNvPr id="71683" name="Picture 3" descr="E:\Classes\Summer MRI Course\diff-slide04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6" t="35814" r="68286" b="27100"/>
          <a:stretch>
            <a:fillRect/>
          </a:stretch>
        </p:blipFill>
        <p:spPr bwMode="auto">
          <a:xfrm>
            <a:off x="1535113" y="2720975"/>
            <a:ext cx="2168525" cy="2195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684" name="Picture 4" descr="E:\Classes\Summer MRI Course\diff-slide04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61" t="14885" r="38571" b="13359"/>
          <a:stretch>
            <a:fillRect/>
          </a:stretch>
        </p:blipFill>
        <p:spPr bwMode="auto">
          <a:xfrm>
            <a:off x="5410200" y="1600200"/>
            <a:ext cx="2227262" cy="4248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685" name="Text Box 5"/>
          <p:cNvSpPr txBox="1">
            <a:spLocks noChangeArrowheads="1"/>
          </p:cNvSpPr>
          <p:nvPr/>
        </p:nvSpPr>
        <p:spPr bwMode="auto">
          <a:xfrm>
            <a:off x="1828800" y="6096000"/>
            <a:ext cx="1600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sz="2400" b="1" dirty="0">
                <a:solidFill>
                  <a:srgbClr val="595959"/>
                </a:solidFill>
                <a:latin typeface="+mj-lt"/>
                <a:cs typeface="Baskerville Old Face"/>
              </a:rPr>
              <a:t>Isotropic</a:t>
            </a:r>
          </a:p>
        </p:txBody>
      </p:sp>
      <p:sp>
        <p:nvSpPr>
          <p:cNvPr id="71686" name="Text Box 6"/>
          <p:cNvSpPr txBox="1">
            <a:spLocks noChangeArrowheads="1"/>
          </p:cNvSpPr>
          <p:nvPr/>
        </p:nvSpPr>
        <p:spPr bwMode="auto">
          <a:xfrm>
            <a:off x="5562600" y="60960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sz="2400" b="1" dirty="0">
                <a:solidFill>
                  <a:srgbClr val="595959"/>
                </a:solidFill>
                <a:latin typeface="+mj-lt"/>
                <a:cs typeface="Baskerville Old Face"/>
              </a:rPr>
              <a:t>Anisotropic</a:t>
            </a:r>
          </a:p>
        </p:txBody>
      </p:sp>
    </p:spTree>
    <p:extLst>
      <p:ext uri="{BB962C8B-B14F-4D97-AF65-F5344CB8AC3E}">
        <p14:creationId xmlns:p14="http://schemas.microsoft.com/office/powerpoint/2010/main" val="5555562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Baskerville Old Face"/>
                <a:cs typeface="Baskerville Old Face"/>
              </a:rPr>
              <a:t>DTI Calculation</a:t>
            </a:r>
          </a:p>
        </p:txBody>
      </p:sp>
      <p:sp>
        <p:nvSpPr>
          <p:cNvPr id="4915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  <a:spcAft>
                <a:spcPct val="20000"/>
              </a:spcAft>
            </a:pPr>
            <a:r>
              <a:rPr lang="en-US" altLang="en-US" sz="2800" dirty="0">
                <a:solidFill>
                  <a:srgbClr val="595959"/>
                </a:solidFill>
                <a:cs typeface="Times New Roman" pitchFamily="18" charset="0"/>
              </a:rPr>
              <a:t>Diffusion properties described with a 3 X 3 symmetric tensor matrix</a:t>
            </a:r>
            <a:endParaRPr lang="en-US" altLang="en-US" sz="1800" dirty="0">
              <a:solidFill>
                <a:srgbClr val="595959"/>
              </a:solidFill>
              <a:cs typeface="Times New Roman" pitchFamily="18" charset="0"/>
            </a:endParaRPr>
          </a:p>
          <a:p>
            <a:pPr>
              <a:lnSpc>
                <a:spcPct val="90000"/>
              </a:lnSpc>
              <a:spcAft>
                <a:spcPct val="20000"/>
              </a:spcAft>
            </a:pPr>
            <a:r>
              <a:rPr lang="en-US" altLang="en-US" sz="2800" dirty="0">
                <a:solidFill>
                  <a:srgbClr val="595959"/>
                </a:solidFill>
                <a:cs typeface="Times New Roman" pitchFamily="18" charset="0"/>
              </a:rPr>
              <a:t>Eigenvalues of the diffusion tensor are the diffusion coefficients (</a:t>
            </a:r>
            <a:r>
              <a:rPr lang="en-US" altLang="en-US" sz="2800" dirty="0">
                <a:solidFill>
                  <a:srgbClr val="595959"/>
                </a:solidFill>
                <a:latin typeface="Symbol" pitchFamily="18" charset="2"/>
                <a:cs typeface="Times New Roman" pitchFamily="18" charset="0"/>
              </a:rPr>
              <a:t>l</a:t>
            </a:r>
            <a:r>
              <a:rPr lang="en-US" altLang="en-US" sz="2800" baseline="-25000" dirty="0">
                <a:solidFill>
                  <a:srgbClr val="595959"/>
                </a:solidFill>
                <a:cs typeface="Times New Roman" pitchFamily="18" charset="0"/>
              </a:rPr>
              <a:t>x</a:t>
            </a:r>
            <a:r>
              <a:rPr lang="en-US" altLang="en-US" sz="2800" dirty="0">
                <a:solidFill>
                  <a:srgbClr val="595959"/>
                </a:solidFill>
                <a:cs typeface="Times New Roman" pitchFamily="18" charset="0"/>
              </a:rPr>
              <a:t>, </a:t>
            </a:r>
            <a:r>
              <a:rPr lang="en-US" altLang="en-US" sz="2800" dirty="0" err="1">
                <a:solidFill>
                  <a:srgbClr val="595959"/>
                </a:solidFill>
                <a:latin typeface="Symbol" pitchFamily="18" charset="2"/>
                <a:cs typeface="Times New Roman" pitchFamily="18" charset="0"/>
              </a:rPr>
              <a:t>l</a:t>
            </a:r>
            <a:r>
              <a:rPr lang="en-US" altLang="en-US" sz="2800" baseline="-25000" dirty="0" err="1">
                <a:solidFill>
                  <a:srgbClr val="595959"/>
                </a:solidFill>
                <a:cs typeface="Times New Roman" pitchFamily="18" charset="0"/>
              </a:rPr>
              <a:t>y</a:t>
            </a:r>
            <a:r>
              <a:rPr lang="en-US" altLang="en-US" sz="2800" dirty="0">
                <a:solidFill>
                  <a:srgbClr val="595959"/>
                </a:solidFill>
                <a:cs typeface="Times New Roman" pitchFamily="18" charset="0"/>
              </a:rPr>
              <a:t>, and </a:t>
            </a:r>
            <a:r>
              <a:rPr lang="en-US" altLang="en-US" sz="2800" dirty="0" err="1">
                <a:solidFill>
                  <a:srgbClr val="595959"/>
                </a:solidFill>
                <a:latin typeface="Symbol" pitchFamily="18" charset="2"/>
                <a:cs typeface="Times New Roman" pitchFamily="18" charset="0"/>
              </a:rPr>
              <a:t>l</a:t>
            </a:r>
            <a:r>
              <a:rPr lang="en-US" altLang="en-US" sz="2800" baseline="-25000" dirty="0" err="1">
                <a:solidFill>
                  <a:srgbClr val="595959"/>
                </a:solidFill>
                <a:cs typeface="Times New Roman" pitchFamily="18" charset="0"/>
              </a:rPr>
              <a:t>z</a:t>
            </a:r>
            <a:r>
              <a:rPr lang="en-US" altLang="en-US" sz="2800" dirty="0">
                <a:solidFill>
                  <a:srgbClr val="595959"/>
                </a:solidFill>
                <a:cs typeface="Times New Roman" pitchFamily="18" charset="0"/>
              </a:rPr>
              <a:t>) in the three principal directions of diffusivity</a:t>
            </a:r>
            <a:endParaRPr lang="en-US" altLang="en-US" sz="1800" dirty="0">
              <a:solidFill>
                <a:srgbClr val="595959"/>
              </a:solidFill>
              <a:cs typeface="Times New Roman" pitchFamily="18" charset="0"/>
            </a:endParaRPr>
          </a:p>
          <a:p>
            <a:pPr>
              <a:lnSpc>
                <a:spcPct val="90000"/>
              </a:lnSpc>
              <a:spcAft>
                <a:spcPct val="20000"/>
              </a:spcAft>
            </a:pPr>
            <a:r>
              <a:rPr lang="en-US" altLang="en-US" sz="2800" dirty="0">
                <a:solidFill>
                  <a:srgbClr val="595959"/>
                </a:solidFill>
                <a:cs typeface="Times New Roman" pitchFamily="18" charset="0"/>
              </a:rPr>
              <a:t>The eigenvector corresponding to the largest eigenvalue is the main direction of diffusion </a:t>
            </a:r>
            <a:endParaRPr lang="en-US" altLang="en-US" sz="1800" dirty="0">
              <a:solidFill>
                <a:srgbClr val="595959"/>
              </a:solidFill>
              <a:cs typeface="Times New Roman" pitchFamily="18" charset="0"/>
            </a:endParaRPr>
          </a:p>
          <a:p>
            <a:pPr>
              <a:lnSpc>
                <a:spcPct val="90000"/>
              </a:lnSpc>
              <a:spcAft>
                <a:spcPct val="20000"/>
              </a:spcAft>
            </a:pPr>
            <a:r>
              <a:rPr lang="en-US" altLang="en-US" sz="2800" dirty="0">
                <a:solidFill>
                  <a:srgbClr val="595959"/>
                </a:solidFill>
                <a:cs typeface="Times New Roman" pitchFamily="18" charset="0"/>
              </a:rPr>
              <a:t>Maps are constructed from various anisotropy indices calculated from the eigenvalues</a:t>
            </a:r>
          </a:p>
        </p:txBody>
      </p:sp>
    </p:spTree>
    <p:extLst>
      <p:ext uri="{BB962C8B-B14F-4D97-AF65-F5344CB8AC3E}">
        <p14:creationId xmlns:p14="http://schemas.microsoft.com/office/powerpoint/2010/main" val="6611008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Baskerville Old Face"/>
                <a:cs typeface="Baskerville Old Face"/>
              </a:rPr>
              <a:t>Raw Diffusion Images</a:t>
            </a:r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752600"/>
            <a:ext cx="2438400" cy="4114800"/>
          </a:xfrm>
        </p:spPr>
        <p:txBody>
          <a:bodyPr/>
          <a:lstStyle/>
          <a:p>
            <a:r>
              <a:rPr lang="en-US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Diffusion sensitive gradients applied in six directions all with b=1000</a:t>
            </a:r>
          </a:p>
          <a:p>
            <a:endParaRPr lang="en-US" alt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Dark areas represent areas with a higher degree of diffusion</a:t>
            </a:r>
          </a:p>
          <a:p>
            <a:pPr marL="0" indent="0">
              <a:buNone/>
            </a:pPr>
            <a:endParaRPr lang="en-US" altLang="en-US" sz="2000" dirty="0"/>
          </a:p>
        </p:txBody>
      </p:sp>
      <p:pic>
        <p:nvPicPr>
          <p:cNvPr id="48132" name="Picture 4" descr="E:\Classes\Elements of Imaging\Structural Brain Imaging\pics\raw-dti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666" b="20313"/>
          <a:stretch>
            <a:fillRect/>
          </a:stretch>
        </p:blipFill>
        <p:spPr bwMode="auto">
          <a:xfrm>
            <a:off x="2971800" y="1447800"/>
            <a:ext cx="5791200" cy="4508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38952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title"/>
          </p:nvPr>
        </p:nvSpPr>
        <p:spPr>
          <a:noFill/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r>
              <a:rPr lang="en-US" altLang="en-US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Baskerville Old Face" panose="02020602080505020303" pitchFamily="18" charset="0"/>
              </a:rPr>
              <a:t>Quantification of Anatomic Differences</a:t>
            </a:r>
          </a:p>
        </p:txBody>
      </p:sp>
      <p:sp>
        <p:nvSpPr>
          <p:cNvPr id="5734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371600"/>
            <a:ext cx="8229600" cy="4754563"/>
          </a:xfrm>
        </p:spPr>
        <p:txBody>
          <a:bodyPr>
            <a:normAutofit fontScale="92500" lnSpcReduction="10000"/>
          </a:bodyPr>
          <a:lstStyle/>
          <a:p>
            <a:pPr marL="342900" indent="-342900"/>
            <a:r>
              <a:rPr lang="en-US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Voxel-Based Morphometry (VBM)</a:t>
            </a:r>
          </a:p>
          <a:p>
            <a:pPr marL="742950" lvl="1" indent="-285750"/>
            <a:r>
              <a:rPr lang="en-US" alt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Examination of the differences and changes in anatomy</a:t>
            </a:r>
          </a:p>
          <a:p>
            <a:pPr marL="742950" lvl="1" indent="-285750"/>
            <a:r>
              <a:rPr lang="en-US" alt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Size, Shape, or Density</a:t>
            </a:r>
          </a:p>
          <a:p>
            <a:pPr marL="742950" lvl="1" indent="-285750"/>
            <a:r>
              <a:rPr lang="en-US" alt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Based on features that can be seen in MR </a:t>
            </a:r>
            <a:r>
              <a:rPr lang="en-US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images</a:t>
            </a:r>
          </a:p>
          <a:p>
            <a:pPr marL="742950" lvl="1" indent="-285750"/>
            <a:endParaRPr lang="en-US" altLang="en-US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/>
            <a:r>
              <a:rPr lang="en-US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Diffusion Tensor Imaging (DTI)</a:t>
            </a:r>
          </a:p>
          <a:p>
            <a:pPr marL="742950" lvl="1" indent="-285750"/>
            <a:r>
              <a:rPr lang="en-US" alt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MRI technique sensitive to diffusion of water molecules</a:t>
            </a:r>
          </a:p>
          <a:p>
            <a:pPr marL="742950" lvl="1" indent="-285750"/>
            <a:r>
              <a:rPr lang="en-US" alt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Provides images of fiber </a:t>
            </a:r>
            <a:r>
              <a:rPr lang="en-US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tracts</a:t>
            </a:r>
          </a:p>
          <a:p>
            <a:pPr marL="742950" lvl="1" indent="-285750"/>
            <a:endParaRPr lang="en-US" altLang="en-US" sz="2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indent="-285750"/>
            <a:r>
              <a:rPr lang="en-US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Cortical Thickness (CT)</a:t>
            </a:r>
          </a:p>
          <a:p>
            <a:pPr lvl="1"/>
            <a:r>
              <a:rPr lang="en-US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Like VBM, reflects the size, density, and arrangement of cells</a:t>
            </a:r>
          </a:p>
          <a:p>
            <a:pPr lvl="1"/>
            <a:r>
              <a:rPr lang="en-US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Measures total thickness of cortical layers  </a:t>
            </a:r>
          </a:p>
          <a:p>
            <a:pPr lvl="1"/>
            <a:endParaRPr lang="en-US" alt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42950" lvl="1" indent="-285750">
              <a:buFontTx/>
              <a:buNone/>
            </a:pPr>
            <a:endParaRPr lang="en-US" alt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85485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Baskerville Old Face"/>
                <a:cs typeface="Baskerville Old Face"/>
              </a:rPr>
              <a:t>Fractional Anisotropy (FA) Index</a:t>
            </a:r>
          </a:p>
        </p:txBody>
      </p:sp>
      <p:sp>
        <p:nvSpPr>
          <p:cNvPr id="50179" name="Rectangle 3"/>
          <p:cNvSpPr>
            <a:spLocks noGrp="1" noChangeArrowheads="1"/>
          </p:cNvSpPr>
          <p:nvPr>
            <p:ph idx="1"/>
          </p:nvPr>
        </p:nvSpPr>
        <p:spPr>
          <a:xfrm>
            <a:off x="566738" y="1752600"/>
            <a:ext cx="5099050" cy="4267200"/>
          </a:xfrm>
        </p:spPr>
        <p:txBody>
          <a:bodyPr/>
          <a:lstStyle/>
          <a:p>
            <a:r>
              <a:rPr lang="en-US" altLang="en-US" sz="2400" dirty="0">
                <a:solidFill>
                  <a:srgbClr val="595959"/>
                </a:solidFill>
              </a:rPr>
              <a:t>Measure of degree of anisotropy regardless of direction</a:t>
            </a:r>
            <a:endParaRPr lang="en-US" altLang="en-US" sz="3600" dirty="0">
              <a:solidFill>
                <a:srgbClr val="595959"/>
              </a:solidFill>
            </a:endParaRPr>
          </a:p>
          <a:p>
            <a:endParaRPr lang="en-US" altLang="en-US" sz="2000" dirty="0">
              <a:solidFill>
                <a:srgbClr val="595959"/>
              </a:solidFill>
            </a:endParaRPr>
          </a:p>
          <a:p>
            <a:r>
              <a:rPr lang="en-US" altLang="en-US" sz="2400" dirty="0">
                <a:solidFill>
                  <a:srgbClr val="595959"/>
                </a:solidFill>
              </a:rPr>
              <a:t>Brighter areas correspond to areas with higher degree of diffusion</a:t>
            </a:r>
          </a:p>
          <a:p>
            <a:endParaRPr lang="en-US" altLang="en-US" dirty="0">
              <a:solidFill>
                <a:srgbClr val="595959"/>
              </a:solidFill>
            </a:endParaRPr>
          </a:p>
          <a:p>
            <a:pPr>
              <a:buFont typeface="Symbol" pitchFamily="18" charset="2"/>
              <a:buNone/>
            </a:pPr>
            <a:r>
              <a:rPr lang="en-US" altLang="en-US" sz="2000" dirty="0">
                <a:solidFill>
                  <a:srgbClr val="595959"/>
                </a:solidFill>
                <a:cs typeface="Times New Roman" pitchFamily="18" charset="0"/>
              </a:rPr>
              <a:t>	FA</a:t>
            </a:r>
            <a:r>
              <a:rPr lang="en-US" altLang="en-US" sz="2000" baseline="30000" dirty="0">
                <a:solidFill>
                  <a:srgbClr val="595959"/>
                </a:solidFill>
                <a:cs typeface="Times New Roman" pitchFamily="18" charset="0"/>
              </a:rPr>
              <a:t>2</a:t>
            </a:r>
            <a:r>
              <a:rPr lang="en-US" altLang="en-US" sz="2000" dirty="0">
                <a:solidFill>
                  <a:srgbClr val="595959"/>
                </a:solidFill>
                <a:cs typeface="Times New Roman" pitchFamily="18" charset="0"/>
              </a:rPr>
              <a:t>  =  (</a:t>
            </a:r>
            <a:r>
              <a:rPr lang="en-US" altLang="en-US" sz="2000" dirty="0">
                <a:solidFill>
                  <a:srgbClr val="595959"/>
                </a:solidFill>
                <a:latin typeface="Symbol" pitchFamily="18" charset="2"/>
                <a:cs typeface="Times New Roman" pitchFamily="18" charset="0"/>
              </a:rPr>
              <a:t>l</a:t>
            </a:r>
            <a:r>
              <a:rPr lang="en-US" altLang="en-US" sz="2000" baseline="-25000" dirty="0">
                <a:solidFill>
                  <a:srgbClr val="595959"/>
                </a:solidFill>
                <a:cs typeface="Times New Roman" pitchFamily="18" charset="0"/>
              </a:rPr>
              <a:t>x</a:t>
            </a:r>
            <a:r>
              <a:rPr lang="en-US" altLang="en-US" sz="2000" dirty="0">
                <a:solidFill>
                  <a:srgbClr val="595959"/>
                </a:solidFill>
                <a:cs typeface="Times New Roman" pitchFamily="18" charset="0"/>
              </a:rPr>
              <a:t> - </a:t>
            </a:r>
            <a:r>
              <a:rPr lang="en-US" altLang="en-US" sz="2000" dirty="0" err="1">
                <a:solidFill>
                  <a:srgbClr val="595959"/>
                </a:solidFill>
                <a:latin typeface="Symbol" pitchFamily="18" charset="2"/>
                <a:cs typeface="Times New Roman" pitchFamily="18" charset="0"/>
              </a:rPr>
              <a:t>l</a:t>
            </a:r>
            <a:r>
              <a:rPr lang="en-US" altLang="en-US" sz="2000" baseline="-25000" dirty="0" err="1">
                <a:solidFill>
                  <a:srgbClr val="595959"/>
                </a:solidFill>
                <a:cs typeface="Times New Roman" pitchFamily="18" charset="0"/>
              </a:rPr>
              <a:t>y</a:t>
            </a:r>
            <a:r>
              <a:rPr lang="en-US" altLang="en-US" sz="2000" dirty="0">
                <a:solidFill>
                  <a:srgbClr val="595959"/>
                </a:solidFill>
                <a:cs typeface="Times New Roman" pitchFamily="18" charset="0"/>
              </a:rPr>
              <a:t>)</a:t>
            </a:r>
            <a:r>
              <a:rPr lang="en-US" altLang="en-US" sz="2000" baseline="30000" dirty="0">
                <a:solidFill>
                  <a:srgbClr val="595959"/>
                </a:solidFill>
                <a:cs typeface="Times New Roman" pitchFamily="18" charset="0"/>
              </a:rPr>
              <a:t>2</a:t>
            </a:r>
            <a:r>
              <a:rPr lang="en-US" altLang="en-US" sz="2000" dirty="0">
                <a:solidFill>
                  <a:srgbClr val="595959"/>
                </a:solidFill>
                <a:cs typeface="Times New Roman" pitchFamily="18" charset="0"/>
              </a:rPr>
              <a:t> +</a:t>
            </a:r>
            <a:r>
              <a:rPr lang="en-US" altLang="en-US" sz="2000" baseline="-25000" dirty="0">
                <a:solidFill>
                  <a:srgbClr val="595959"/>
                </a:solidFill>
                <a:cs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595959"/>
                </a:solidFill>
                <a:cs typeface="Times New Roman" pitchFamily="18" charset="0"/>
              </a:rPr>
              <a:t>(</a:t>
            </a:r>
            <a:r>
              <a:rPr lang="en-US" altLang="en-US" sz="2000" dirty="0">
                <a:solidFill>
                  <a:srgbClr val="595959"/>
                </a:solidFill>
                <a:latin typeface="Symbol" pitchFamily="18" charset="2"/>
                <a:cs typeface="Times New Roman" pitchFamily="18" charset="0"/>
              </a:rPr>
              <a:t>l</a:t>
            </a:r>
            <a:r>
              <a:rPr lang="en-US" altLang="en-US" sz="2000" baseline="-25000" dirty="0">
                <a:solidFill>
                  <a:srgbClr val="595959"/>
                </a:solidFill>
                <a:cs typeface="Times New Roman" pitchFamily="18" charset="0"/>
              </a:rPr>
              <a:t>x</a:t>
            </a:r>
            <a:r>
              <a:rPr lang="en-US" altLang="en-US" sz="2000" dirty="0">
                <a:solidFill>
                  <a:srgbClr val="595959"/>
                </a:solidFill>
                <a:cs typeface="Times New Roman" pitchFamily="18" charset="0"/>
              </a:rPr>
              <a:t> - </a:t>
            </a:r>
            <a:r>
              <a:rPr lang="en-US" altLang="en-US" sz="2000" dirty="0" err="1">
                <a:solidFill>
                  <a:srgbClr val="595959"/>
                </a:solidFill>
                <a:latin typeface="Symbol" pitchFamily="18" charset="2"/>
                <a:cs typeface="Times New Roman" pitchFamily="18" charset="0"/>
              </a:rPr>
              <a:t>l</a:t>
            </a:r>
            <a:r>
              <a:rPr lang="en-US" altLang="en-US" sz="2000" baseline="-25000" dirty="0" err="1">
                <a:solidFill>
                  <a:srgbClr val="595959"/>
                </a:solidFill>
                <a:cs typeface="Times New Roman" pitchFamily="18" charset="0"/>
              </a:rPr>
              <a:t>z</a:t>
            </a:r>
            <a:r>
              <a:rPr lang="en-US" altLang="en-US" sz="2000" dirty="0">
                <a:solidFill>
                  <a:srgbClr val="595959"/>
                </a:solidFill>
                <a:cs typeface="Times New Roman" pitchFamily="18" charset="0"/>
              </a:rPr>
              <a:t>)</a:t>
            </a:r>
            <a:r>
              <a:rPr lang="en-US" altLang="en-US" sz="2000" baseline="30000" dirty="0">
                <a:solidFill>
                  <a:srgbClr val="595959"/>
                </a:solidFill>
                <a:cs typeface="Times New Roman" pitchFamily="18" charset="0"/>
              </a:rPr>
              <a:t>2</a:t>
            </a:r>
            <a:r>
              <a:rPr lang="en-US" altLang="en-US" sz="2000" dirty="0">
                <a:solidFill>
                  <a:srgbClr val="595959"/>
                </a:solidFill>
                <a:cs typeface="Times New Roman" pitchFamily="18" charset="0"/>
              </a:rPr>
              <a:t> +</a:t>
            </a:r>
            <a:r>
              <a:rPr lang="en-US" altLang="en-US" sz="2000" baseline="-25000" dirty="0">
                <a:solidFill>
                  <a:srgbClr val="595959"/>
                </a:solidFill>
                <a:cs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595959"/>
                </a:solidFill>
                <a:cs typeface="Times New Roman" pitchFamily="18" charset="0"/>
              </a:rPr>
              <a:t>(</a:t>
            </a:r>
            <a:r>
              <a:rPr lang="en-US" altLang="en-US" sz="2000" dirty="0" err="1">
                <a:solidFill>
                  <a:srgbClr val="595959"/>
                </a:solidFill>
                <a:latin typeface="Symbol" pitchFamily="18" charset="2"/>
                <a:cs typeface="Times New Roman" pitchFamily="18" charset="0"/>
              </a:rPr>
              <a:t>l</a:t>
            </a:r>
            <a:r>
              <a:rPr lang="en-US" altLang="en-US" sz="2000" baseline="-25000" dirty="0" err="1">
                <a:solidFill>
                  <a:srgbClr val="595959"/>
                </a:solidFill>
                <a:cs typeface="Times New Roman" pitchFamily="18" charset="0"/>
              </a:rPr>
              <a:t>y</a:t>
            </a:r>
            <a:r>
              <a:rPr lang="en-US" altLang="en-US" sz="2000" dirty="0">
                <a:solidFill>
                  <a:srgbClr val="595959"/>
                </a:solidFill>
                <a:cs typeface="Times New Roman" pitchFamily="18" charset="0"/>
              </a:rPr>
              <a:t> - </a:t>
            </a:r>
            <a:r>
              <a:rPr lang="en-US" altLang="en-US" sz="2000" dirty="0" err="1">
                <a:solidFill>
                  <a:srgbClr val="595959"/>
                </a:solidFill>
                <a:latin typeface="Symbol" pitchFamily="18" charset="2"/>
                <a:cs typeface="Times New Roman" pitchFamily="18" charset="0"/>
              </a:rPr>
              <a:t>l</a:t>
            </a:r>
            <a:r>
              <a:rPr lang="en-US" altLang="en-US" sz="2000" baseline="-25000" dirty="0" err="1">
                <a:solidFill>
                  <a:srgbClr val="595959"/>
                </a:solidFill>
                <a:cs typeface="Times New Roman" pitchFamily="18" charset="0"/>
              </a:rPr>
              <a:t>z</a:t>
            </a:r>
            <a:r>
              <a:rPr lang="en-US" altLang="en-US" sz="2000" dirty="0">
                <a:solidFill>
                  <a:srgbClr val="595959"/>
                </a:solidFill>
                <a:cs typeface="Times New Roman" pitchFamily="18" charset="0"/>
              </a:rPr>
              <a:t>)</a:t>
            </a:r>
            <a:r>
              <a:rPr lang="en-US" altLang="en-US" sz="2000" baseline="30000" dirty="0">
                <a:solidFill>
                  <a:srgbClr val="595959"/>
                </a:solidFill>
                <a:cs typeface="Times New Roman" pitchFamily="18" charset="0"/>
              </a:rPr>
              <a:t>2</a:t>
            </a:r>
            <a:r>
              <a:rPr lang="en-US" altLang="en-US" sz="2000" dirty="0">
                <a:solidFill>
                  <a:srgbClr val="595959"/>
                </a:solidFill>
                <a:cs typeface="Times New Roman" pitchFamily="18" charset="0"/>
              </a:rPr>
              <a:t> </a:t>
            </a:r>
          </a:p>
          <a:p>
            <a:pPr>
              <a:buFont typeface="Symbol" pitchFamily="18" charset="2"/>
              <a:buNone/>
            </a:pPr>
            <a:r>
              <a:rPr lang="en-US" altLang="en-US" sz="2000" dirty="0">
                <a:solidFill>
                  <a:srgbClr val="595959"/>
                </a:solidFill>
                <a:cs typeface="Times New Roman" pitchFamily="18" charset="0"/>
              </a:rPr>
              <a:t>			  2(</a:t>
            </a:r>
            <a:r>
              <a:rPr lang="en-US" altLang="en-US" sz="2000" dirty="0">
                <a:solidFill>
                  <a:srgbClr val="595959"/>
                </a:solidFill>
                <a:latin typeface="Symbol" pitchFamily="18" charset="2"/>
                <a:cs typeface="Times New Roman" pitchFamily="18" charset="0"/>
              </a:rPr>
              <a:t>l</a:t>
            </a:r>
            <a:r>
              <a:rPr lang="en-US" altLang="en-US" sz="2000" baseline="-25000" dirty="0">
                <a:solidFill>
                  <a:srgbClr val="595959"/>
                </a:solidFill>
                <a:cs typeface="Times New Roman" pitchFamily="18" charset="0"/>
              </a:rPr>
              <a:t>x</a:t>
            </a:r>
            <a:r>
              <a:rPr lang="en-US" altLang="en-US" sz="2000" baseline="30000" dirty="0">
                <a:solidFill>
                  <a:srgbClr val="595959"/>
                </a:solidFill>
                <a:cs typeface="Times New Roman" pitchFamily="18" charset="0"/>
              </a:rPr>
              <a:t>2</a:t>
            </a:r>
            <a:r>
              <a:rPr lang="en-US" altLang="en-US" sz="2000" dirty="0">
                <a:solidFill>
                  <a:srgbClr val="595959"/>
                </a:solidFill>
                <a:cs typeface="Times New Roman" pitchFamily="18" charset="0"/>
              </a:rPr>
              <a:t> + </a:t>
            </a:r>
            <a:r>
              <a:rPr lang="en-US" altLang="en-US" sz="2000" dirty="0">
                <a:solidFill>
                  <a:srgbClr val="595959"/>
                </a:solidFill>
                <a:latin typeface="Symbol" pitchFamily="18" charset="2"/>
                <a:cs typeface="Times New Roman" pitchFamily="18" charset="0"/>
              </a:rPr>
              <a:t>l</a:t>
            </a:r>
            <a:r>
              <a:rPr lang="en-US" altLang="en-US" sz="2000" baseline="-25000" dirty="0">
                <a:solidFill>
                  <a:srgbClr val="595959"/>
                </a:solidFill>
                <a:cs typeface="Times New Roman" pitchFamily="18" charset="0"/>
              </a:rPr>
              <a:t>y</a:t>
            </a:r>
            <a:r>
              <a:rPr lang="en-US" altLang="en-US" sz="2000" baseline="30000" dirty="0">
                <a:solidFill>
                  <a:srgbClr val="595959"/>
                </a:solidFill>
                <a:cs typeface="Times New Roman" pitchFamily="18" charset="0"/>
              </a:rPr>
              <a:t>2</a:t>
            </a:r>
            <a:r>
              <a:rPr lang="en-US" altLang="en-US" sz="2000" dirty="0">
                <a:solidFill>
                  <a:srgbClr val="595959"/>
                </a:solidFill>
                <a:cs typeface="Times New Roman" pitchFamily="18" charset="0"/>
              </a:rPr>
              <a:t> + </a:t>
            </a:r>
            <a:r>
              <a:rPr lang="en-US" altLang="en-US" sz="2000" dirty="0">
                <a:solidFill>
                  <a:srgbClr val="595959"/>
                </a:solidFill>
                <a:latin typeface="Symbol" pitchFamily="18" charset="2"/>
                <a:cs typeface="Times New Roman" pitchFamily="18" charset="0"/>
              </a:rPr>
              <a:t>l</a:t>
            </a:r>
            <a:r>
              <a:rPr lang="en-US" altLang="en-US" sz="2000" baseline="-25000" dirty="0">
                <a:solidFill>
                  <a:srgbClr val="595959"/>
                </a:solidFill>
                <a:cs typeface="Times New Roman" pitchFamily="18" charset="0"/>
              </a:rPr>
              <a:t>z</a:t>
            </a:r>
            <a:r>
              <a:rPr lang="en-US" altLang="en-US" sz="2000" baseline="30000" dirty="0">
                <a:solidFill>
                  <a:srgbClr val="595959"/>
                </a:solidFill>
                <a:cs typeface="Times New Roman" pitchFamily="18" charset="0"/>
              </a:rPr>
              <a:t>2</a:t>
            </a:r>
            <a:r>
              <a:rPr lang="en-US" altLang="en-US" sz="2000" dirty="0">
                <a:solidFill>
                  <a:srgbClr val="595959"/>
                </a:solidFill>
                <a:cs typeface="Times New Roman" pitchFamily="18" charset="0"/>
              </a:rPr>
              <a:t>)</a:t>
            </a:r>
          </a:p>
        </p:txBody>
      </p:sp>
      <p:sp>
        <p:nvSpPr>
          <p:cNvPr id="50180" name="Line 4"/>
          <p:cNvSpPr>
            <a:spLocks noChangeShapeType="1"/>
          </p:cNvSpPr>
          <p:nvPr/>
        </p:nvSpPr>
        <p:spPr bwMode="auto">
          <a:xfrm>
            <a:off x="1905000" y="4410075"/>
            <a:ext cx="3330575" cy="0"/>
          </a:xfrm>
          <a:prstGeom prst="line">
            <a:avLst/>
          </a:prstGeom>
          <a:noFill/>
          <a:ln w="2857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50181" name="Picture 5" descr="E:\Classes\Elements of Imaging\Structural Brain Imaging\pics\dti-F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000" b="4688"/>
          <a:stretch>
            <a:fillRect/>
          </a:stretch>
        </p:blipFill>
        <p:spPr bwMode="auto">
          <a:xfrm>
            <a:off x="5562600" y="2057400"/>
            <a:ext cx="3152775" cy="388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30329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Baskerville Old Face"/>
                <a:cs typeface="Baskerville Old Face"/>
              </a:rPr>
              <a:t>Direction of Diffusion</a:t>
            </a:r>
          </a:p>
        </p:txBody>
      </p:sp>
      <p:pic>
        <p:nvPicPr>
          <p:cNvPr id="51203" name="Picture 3" descr="E:\Grants\dti\cc-2.6mm-combo-abs4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905000"/>
            <a:ext cx="5991225" cy="3525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204" name="Rectangle 4"/>
          <p:cNvSpPr>
            <a:spLocks noChangeArrowheads="1"/>
          </p:cNvSpPr>
          <p:nvPr/>
        </p:nvSpPr>
        <p:spPr bwMode="auto">
          <a:xfrm>
            <a:off x="6553200" y="2819400"/>
            <a:ext cx="2438400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20000"/>
              </a:spcBef>
            </a:pPr>
            <a:r>
              <a:rPr lang="en-US" altLang="en-US" sz="1600" dirty="0">
                <a:solidFill>
                  <a:srgbClr val="595959"/>
                </a:solidFill>
                <a:latin typeface="+mj-lt"/>
              </a:rPr>
              <a:t>Red = Left-Right</a:t>
            </a:r>
          </a:p>
          <a:p>
            <a:pPr>
              <a:spcBef>
                <a:spcPct val="20000"/>
              </a:spcBef>
            </a:pPr>
            <a:r>
              <a:rPr lang="en-US" altLang="en-US" sz="1600" dirty="0">
                <a:solidFill>
                  <a:srgbClr val="595959"/>
                </a:solidFill>
                <a:latin typeface="+mj-lt"/>
              </a:rPr>
              <a:t>Green = Anterior-Posterior</a:t>
            </a:r>
          </a:p>
          <a:p>
            <a:pPr>
              <a:spcBef>
                <a:spcPct val="20000"/>
              </a:spcBef>
            </a:pPr>
            <a:r>
              <a:rPr lang="en-US" altLang="en-US" sz="1600" dirty="0">
                <a:solidFill>
                  <a:srgbClr val="595959"/>
                </a:solidFill>
                <a:latin typeface="+mj-lt"/>
              </a:rPr>
              <a:t>Blue = Superior-Inferior</a:t>
            </a:r>
          </a:p>
        </p:txBody>
      </p:sp>
    </p:spTree>
    <p:extLst>
      <p:ext uri="{BB962C8B-B14F-4D97-AF65-F5344CB8AC3E}">
        <p14:creationId xmlns:p14="http://schemas.microsoft.com/office/powerpoint/2010/main" val="34955038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 dirty="0" err="1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Baskerville Old Face"/>
                <a:cs typeface="Baskerville Old Face"/>
              </a:rPr>
              <a:t>Tractography</a:t>
            </a:r>
            <a:endParaRPr lang="en-US" altLang="en-US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latin typeface="Baskerville Old Face"/>
              <a:cs typeface="Baskerville Old Face"/>
            </a:endParaRPr>
          </a:p>
        </p:txBody>
      </p:sp>
      <p:sp>
        <p:nvSpPr>
          <p:cNvPr id="5222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81000" y="1752600"/>
            <a:ext cx="3544887" cy="4267200"/>
          </a:xfrm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 altLang="en-US" sz="2400" dirty="0">
                <a:solidFill>
                  <a:srgbClr val="595959"/>
                </a:solidFill>
              </a:rPr>
              <a:t>Use primary direction calculated from tensor as input</a:t>
            </a:r>
          </a:p>
          <a:p>
            <a:pPr>
              <a:lnSpc>
                <a:spcPct val="90000"/>
              </a:lnSpc>
            </a:pPr>
            <a:endParaRPr lang="en-US" altLang="en-US" sz="2400" dirty="0">
              <a:solidFill>
                <a:srgbClr val="595959"/>
              </a:solidFill>
            </a:endParaRPr>
          </a:p>
          <a:p>
            <a:pPr>
              <a:lnSpc>
                <a:spcPct val="90000"/>
              </a:lnSpc>
            </a:pPr>
            <a:r>
              <a:rPr lang="en-US" altLang="en-US" sz="2400" dirty="0">
                <a:solidFill>
                  <a:srgbClr val="595959"/>
                </a:solidFill>
              </a:rPr>
              <a:t>Connect neighboring voxels if the tensor in one points towards the other</a:t>
            </a:r>
          </a:p>
          <a:p>
            <a:pPr>
              <a:lnSpc>
                <a:spcPct val="90000"/>
              </a:lnSpc>
            </a:pPr>
            <a:endParaRPr lang="en-US" altLang="en-US" sz="2400" dirty="0">
              <a:solidFill>
                <a:srgbClr val="595959"/>
              </a:solidFill>
            </a:endParaRPr>
          </a:p>
          <a:p>
            <a:pPr>
              <a:lnSpc>
                <a:spcPct val="90000"/>
              </a:lnSpc>
            </a:pPr>
            <a:r>
              <a:rPr lang="en-US" altLang="en-US" sz="2400" dirty="0">
                <a:solidFill>
                  <a:srgbClr val="595959"/>
                </a:solidFill>
              </a:rPr>
              <a:t>Tracts built from a collection of connected voxels</a:t>
            </a:r>
          </a:p>
        </p:txBody>
      </p:sp>
      <p:pic>
        <p:nvPicPr>
          <p:cNvPr id="52228" name="Picture 4" descr="E:\Classes\Elements of Imaging\Structural Brain Imaging\pics\dti-direction-arrow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755"/>
          <a:stretch>
            <a:fillRect/>
          </a:stretch>
        </p:blipFill>
        <p:spPr bwMode="auto">
          <a:xfrm>
            <a:off x="3886200" y="2209800"/>
            <a:ext cx="4923935" cy="289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62809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6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Baskerville Old Face"/>
                <a:cs typeface="Baskerville Old Face"/>
              </a:rPr>
              <a:t>Tracts Originating from Internal Capsule</a:t>
            </a:r>
          </a:p>
        </p:txBody>
      </p:sp>
      <p:pic>
        <p:nvPicPr>
          <p:cNvPr id="53251" name="Picture 3" descr="E:\Papers\PDFs\DTI\internal-capsule-Lazar-HBM-2003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472" t="53334" b="4626"/>
          <a:stretch>
            <a:fillRect/>
          </a:stretch>
        </p:blipFill>
        <p:spPr bwMode="auto">
          <a:xfrm>
            <a:off x="3838575" y="1855788"/>
            <a:ext cx="4467225" cy="3998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252" name="Picture 4" descr="E:\Papers\PDFs\DTI\internal-capsule-Lazar-HBM-2003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39" t="5473" r="39447" b="56566"/>
          <a:stretch>
            <a:fillRect/>
          </a:stretch>
        </p:blipFill>
        <p:spPr bwMode="auto">
          <a:xfrm>
            <a:off x="679450" y="1895475"/>
            <a:ext cx="3028950" cy="3984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253" name="Text Box 5"/>
          <p:cNvSpPr txBox="1">
            <a:spLocks noChangeArrowheads="1"/>
          </p:cNvSpPr>
          <p:nvPr/>
        </p:nvSpPr>
        <p:spPr bwMode="auto">
          <a:xfrm>
            <a:off x="7315200" y="6400800"/>
            <a:ext cx="1524000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FFCC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sz="1400" dirty="0">
                <a:solidFill>
                  <a:srgbClr val="595959"/>
                </a:solidFill>
                <a:latin typeface="+mj-lt"/>
              </a:rPr>
              <a:t>Lazar et al., 2003</a:t>
            </a:r>
          </a:p>
        </p:txBody>
      </p:sp>
    </p:spTree>
    <p:extLst>
      <p:ext uri="{BB962C8B-B14F-4D97-AF65-F5344CB8AC3E}">
        <p14:creationId xmlns:p14="http://schemas.microsoft.com/office/powerpoint/2010/main" val="10243665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Baskerville Old Face"/>
                <a:cs typeface="Baskerville Old Face"/>
              </a:rPr>
              <a:t>Connectivity-Based Segmentation of Thalamus</a:t>
            </a:r>
          </a:p>
        </p:txBody>
      </p:sp>
      <p:pic>
        <p:nvPicPr>
          <p:cNvPr id="54275" name="Picture 3" descr="E:\Classes\Elements of Imaging\Structural Brain Imaging\pics\thal-seg-DTI-Behrens-Oxford-NatNSci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" t="201" r="339"/>
          <a:stretch>
            <a:fillRect/>
          </a:stretch>
        </p:blipFill>
        <p:spPr bwMode="auto">
          <a:xfrm>
            <a:off x="1943100" y="1866900"/>
            <a:ext cx="5275263" cy="4186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276" name="Text Box 4"/>
          <p:cNvSpPr txBox="1">
            <a:spLocks noChangeArrowheads="1"/>
          </p:cNvSpPr>
          <p:nvPr/>
        </p:nvSpPr>
        <p:spPr bwMode="auto">
          <a:xfrm>
            <a:off x="7263097" y="6400800"/>
            <a:ext cx="18446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FFCC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1400" dirty="0">
                <a:solidFill>
                  <a:srgbClr val="595959"/>
                </a:solidFill>
                <a:latin typeface="+mj-lt"/>
              </a:rPr>
              <a:t>Behrens et al., 2003</a:t>
            </a:r>
          </a:p>
        </p:txBody>
      </p:sp>
    </p:spTree>
    <p:extLst>
      <p:ext uri="{BB962C8B-B14F-4D97-AF65-F5344CB8AC3E}">
        <p14:creationId xmlns:p14="http://schemas.microsoft.com/office/powerpoint/2010/main" val="28327330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85800" y="1600200"/>
            <a:ext cx="7620000" cy="4343400"/>
          </a:xfrm>
          <a:prstGeom prst="rect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77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4077"/>
            <a:ext cx="8229600" cy="990600"/>
          </a:xfrm>
        </p:spPr>
        <p:txBody>
          <a:bodyPr>
            <a:normAutofit/>
          </a:bodyPr>
          <a:lstStyle/>
          <a:p>
            <a:r>
              <a:rPr lang="en-US" altLang="en-US" sz="36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Baskerville Old Face"/>
                <a:cs typeface="Baskerville Old Face"/>
              </a:rPr>
              <a:t>DTI analyses: Group comparison example</a:t>
            </a:r>
            <a:endParaRPr lang="en-US" altLang="en-US" sz="36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latin typeface="Baskerville Old Face"/>
              <a:cs typeface="Baskerville Old Face"/>
            </a:endParaRP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-152400" y="6172200"/>
            <a:ext cx="9296400" cy="4270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 smtClean="0">
                <a:solidFill>
                  <a:srgbClr val="595959"/>
                </a:solidFill>
                <a:latin typeface="Calibri"/>
                <a:cs typeface="Calibri"/>
              </a:rPr>
              <a:t>Low Risk Adolescents &gt; High Risk Adolescents </a:t>
            </a:r>
          </a:p>
          <a:p>
            <a:r>
              <a:rPr lang="en-US" sz="1800" dirty="0" smtClean="0">
                <a:solidFill>
                  <a:srgbClr val="595959"/>
                </a:solidFill>
                <a:latin typeface="Calibri"/>
                <a:cs typeface="Calibri"/>
              </a:rPr>
              <a:t>corpus callosum projection to R superior frontal lobe</a:t>
            </a:r>
          </a:p>
          <a:p>
            <a:r>
              <a:rPr lang="en-US" sz="1200" dirty="0" smtClean="0">
                <a:solidFill>
                  <a:srgbClr val="595959"/>
                </a:solidFill>
                <a:latin typeface="Calibri"/>
                <a:cs typeface="Calibri"/>
              </a:rPr>
              <a:t>(p &lt; 0.001, not corrected for multiple comparisons)</a:t>
            </a:r>
            <a:endParaRPr lang="en-US" sz="1200" dirty="0">
              <a:solidFill>
                <a:srgbClr val="595959"/>
              </a:solidFill>
              <a:latin typeface="Calibri"/>
              <a:cs typeface="Calibri"/>
            </a:endParaRP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" r="643" b="799"/>
          <a:stretch/>
        </p:blipFill>
        <p:spPr bwMode="auto">
          <a:xfrm>
            <a:off x="4876800" y="1676400"/>
            <a:ext cx="3298417" cy="2116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0"/>
          <a:stretch/>
        </p:blipFill>
        <p:spPr bwMode="auto">
          <a:xfrm>
            <a:off x="2743200" y="3810000"/>
            <a:ext cx="3312206" cy="21169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5" b="800"/>
          <a:stretch/>
        </p:blipFill>
        <p:spPr bwMode="auto">
          <a:xfrm>
            <a:off x="838200" y="1676400"/>
            <a:ext cx="3302669" cy="21169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-76200" y="838200"/>
            <a:ext cx="96012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rgbClr val="595959"/>
                </a:solidFill>
                <a:latin typeface="Calibri"/>
                <a:cs typeface="Calibri"/>
              </a:rPr>
              <a:t>How does white matter organization relate to risk for alcohol use in alcohol-naïve adolescents?</a:t>
            </a:r>
          </a:p>
        </p:txBody>
      </p:sp>
    </p:spTree>
    <p:extLst>
      <p:ext uri="{BB962C8B-B14F-4D97-AF65-F5344CB8AC3E}">
        <p14:creationId xmlns:p14="http://schemas.microsoft.com/office/powerpoint/2010/main" val="40939763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title"/>
          </p:nvPr>
        </p:nvSpPr>
        <p:spPr>
          <a:noFill/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r>
              <a:rPr lang="en-US" altLang="en-US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Baskerville Old Face" panose="02020602080505020303" pitchFamily="18" charset="0"/>
              </a:rPr>
              <a:t>Quantification of Anatomic Differences</a:t>
            </a:r>
          </a:p>
        </p:txBody>
      </p:sp>
      <p:sp>
        <p:nvSpPr>
          <p:cNvPr id="5734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371600"/>
            <a:ext cx="8229600" cy="4754563"/>
          </a:xfrm>
        </p:spPr>
        <p:txBody>
          <a:bodyPr>
            <a:normAutofit fontScale="92500" lnSpcReduction="10000"/>
          </a:bodyPr>
          <a:lstStyle/>
          <a:p>
            <a:pPr marL="342900" indent="-342900"/>
            <a:r>
              <a:rPr lang="en-US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Voxel-Based Morphometry (VBM)</a:t>
            </a:r>
          </a:p>
          <a:p>
            <a:pPr marL="742950" lvl="1" indent="-285750"/>
            <a:r>
              <a:rPr lang="en-US" alt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Examination of the differences and changes in anatomy</a:t>
            </a:r>
          </a:p>
          <a:p>
            <a:pPr marL="742950" lvl="1" indent="-285750"/>
            <a:r>
              <a:rPr lang="en-US" alt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Size, Shape, or Density</a:t>
            </a:r>
          </a:p>
          <a:p>
            <a:pPr marL="742950" lvl="1" indent="-285750"/>
            <a:r>
              <a:rPr lang="en-US" alt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Based on features that can be seen in MR </a:t>
            </a:r>
            <a:r>
              <a:rPr lang="en-US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images</a:t>
            </a:r>
          </a:p>
          <a:p>
            <a:pPr marL="742950" lvl="1" indent="-285750"/>
            <a:endParaRPr lang="en-US" altLang="en-US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/>
            <a:r>
              <a:rPr lang="en-US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Diffusion Tensor Imaging (DTI)</a:t>
            </a:r>
          </a:p>
          <a:p>
            <a:pPr marL="742950" lvl="1" indent="-285750"/>
            <a:r>
              <a:rPr lang="en-US" alt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MRI technique sensitive to diffusion of water molecules</a:t>
            </a:r>
          </a:p>
          <a:p>
            <a:pPr marL="742950" lvl="1" indent="-285750"/>
            <a:r>
              <a:rPr lang="en-US" alt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Provides images of fiber </a:t>
            </a:r>
            <a:r>
              <a:rPr lang="en-US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tracts</a:t>
            </a:r>
          </a:p>
          <a:p>
            <a:pPr marL="742950" lvl="1" indent="-285750"/>
            <a:endParaRPr lang="en-US" altLang="en-US" sz="2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indent="-285750"/>
            <a:r>
              <a:rPr lang="en-US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Cortical Thickness (CT)</a:t>
            </a:r>
          </a:p>
          <a:p>
            <a:pPr lvl="1"/>
            <a:r>
              <a:rPr lang="en-US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Like VBM, reflects the size, density, and arrangement of cells</a:t>
            </a:r>
          </a:p>
          <a:p>
            <a:pPr lvl="1"/>
            <a:r>
              <a:rPr lang="en-US" alt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Measures total thickness of cortical layers  </a:t>
            </a:r>
          </a:p>
          <a:p>
            <a:pPr lvl="1"/>
            <a:endParaRPr lang="en-US" alt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42950" lvl="1" indent="-285750">
              <a:buFontTx/>
              <a:buNone/>
            </a:pPr>
            <a:endParaRPr lang="en-US" alt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65353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title"/>
          </p:nvPr>
        </p:nvSpPr>
        <p:spPr>
          <a:noFill/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r>
              <a:rPr lang="en-US" altLang="en-US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Baskerville Old Face" panose="02020602080505020303" pitchFamily="18" charset="0"/>
              </a:rPr>
              <a:t>Quantification of Anatomic Differences</a:t>
            </a:r>
          </a:p>
        </p:txBody>
      </p:sp>
      <p:sp>
        <p:nvSpPr>
          <p:cNvPr id="5734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371600"/>
            <a:ext cx="8229600" cy="4754563"/>
          </a:xfrm>
        </p:spPr>
        <p:txBody>
          <a:bodyPr>
            <a:normAutofit fontScale="92500" lnSpcReduction="10000"/>
          </a:bodyPr>
          <a:lstStyle/>
          <a:p>
            <a:pPr marL="342900" indent="-342900"/>
            <a:r>
              <a:rPr lang="en-US" altLang="en-US" sz="2800" b="1" dirty="0">
                <a:solidFill>
                  <a:schemeClr val="bg1"/>
                </a:solidFill>
              </a:rPr>
              <a:t>Voxel-Based Morphometry (VBM)</a:t>
            </a:r>
          </a:p>
          <a:p>
            <a:pPr marL="742950" lvl="1" indent="-285750"/>
            <a:r>
              <a:rPr lang="en-US" altLang="en-US" sz="2400" dirty="0">
                <a:solidFill>
                  <a:schemeClr val="bg1"/>
                </a:solidFill>
              </a:rPr>
              <a:t>Examination of the differences and changes in anatomy</a:t>
            </a:r>
          </a:p>
          <a:p>
            <a:pPr marL="742950" lvl="1" indent="-285750"/>
            <a:r>
              <a:rPr lang="en-US" altLang="en-US" sz="2400" dirty="0">
                <a:solidFill>
                  <a:schemeClr val="bg1"/>
                </a:solidFill>
              </a:rPr>
              <a:t>Size, Shape, or Density</a:t>
            </a:r>
          </a:p>
          <a:p>
            <a:pPr marL="742950" lvl="1" indent="-285750"/>
            <a:r>
              <a:rPr lang="en-US" altLang="en-US" sz="2400" dirty="0">
                <a:solidFill>
                  <a:schemeClr val="bg1"/>
                </a:solidFill>
              </a:rPr>
              <a:t>Based on features that can be seen in MR </a:t>
            </a:r>
            <a:r>
              <a:rPr lang="en-US" altLang="en-US" sz="2400" dirty="0" smtClean="0">
                <a:solidFill>
                  <a:schemeClr val="bg1"/>
                </a:solidFill>
              </a:rPr>
              <a:t>images</a:t>
            </a:r>
          </a:p>
          <a:p>
            <a:pPr marL="742950" lvl="1" indent="-285750"/>
            <a:endParaRPr lang="en-US" altLang="en-US" sz="1800" dirty="0">
              <a:solidFill>
                <a:schemeClr val="bg1"/>
              </a:solidFill>
            </a:endParaRPr>
          </a:p>
          <a:p>
            <a:pPr marL="342900" indent="-342900"/>
            <a:r>
              <a:rPr lang="en-US" altLang="en-US" sz="2800" b="1" dirty="0">
                <a:solidFill>
                  <a:schemeClr val="bg1"/>
                </a:solidFill>
              </a:rPr>
              <a:t>Diffusion Tensor Imaging (DTI)</a:t>
            </a:r>
          </a:p>
          <a:p>
            <a:pPr marL="742950" lvl="1" indent="-285750"/>
            <a:r>
              <a:rPr lang="en-US" altLang="en-US" sz="2400" dirty="0">
                <a:solidFill>
                  <a:schemeClr val="bg1"/>
                </a:solidFill>
              </a:rPr>
              <a:t>MRI technique sensitive to diffusion of water molecules</a:t>
            </a:r>
          </a:p>
          <a:p>
            <a:pPr marL="742950" lvl="1" indent="-285750"/>
            <a:r>
              <a:rPr lang="en-US" altLang="en-US" sz="2400" dirty="0">
                <a:solidFill>
                  <a:schemeClr val="bg1"/>
                </a:solidFill>
              </a:rPr>
              <a:t>Provides images of fiber </a:t>
            </a:r>
            <a:r>
              <a:rPr lang="en-US" altLang="en-US" sz="2400" dirty="0" smtClean="0">
                <a:solidFill>
                  <a:schemeClr val="bg1"/>
                </a:solidFill>
              </a:rPr>
              <a:t>tracts</a:t>
            </a:r>
          </a:p>
          <a:p>
            <a:pPr marL="742950" lvl="1" indent="-285750"/>
            <a:endParaRPr lang="en-US" altLang="en-US" sz="2400" dirty="0" smtClean="0">
              <a:solidFill>
                <a:srgbClr val="595959"/>
              </a:solidFill>
            </a:endParaRPr>
          </a:p>
          <a:p>
            <a:pPr indent="-285750"/>
            <a:r>
              <a:rPr lang="en-US" altLang="en-US" sz="2800" b="1" dirty="0" smtClean="0">
                <a:solidFill>
                  <a:srgbClr val="595959"/>
                </a:solidFill>
              </a:rPr>
              <a:t>Cortical Thickness (CT)</a:t>
            </a:r>
          </a:p>
          <a:p>
            <a:pPr lvl="1"/>
            <a:r>
              <a:rPr lang="en-US" altLang="en-US" sz="2400" dirty="0" smtClean="0">
                <a:solidFill>
                  <a:srgbClr val="595959"/>
                </a:solidFill>
              </a:rPr>
              <a:t>Like VBM, reflects the size, density, and arrangement of cells</a:t>
            </a:r>
          </a:p>
          <a:p>
            <a:pPr lvl="1"/>
            <a:r>
              <a:rPr lang="en-US" alt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Measures total thickness of cortical layers  </a:t>
            </a:r>
          </a:p>
          <a:p>
            <a:pPr lvl="1"/>
            <a:endParaRPr lang="en-US" altLang="en-US" sz="2400" dirty="0">
              <a:solidFill>
                <a:srgbClr val="595959"/>
              </a:solidFill>
            </a:endParaRPr>
          </a:p>
          <a:p>
            <a:pPr marL="742950" lvl="1" indent="-285750">
              <a:buFontTx/>
              <a:buNone/>
            </a:pPr>
            <a:endParaRPr lang="en-US" altLang="en-US" sz="2400" dirty="0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77358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Baskerville Old Face"/>
                <a:cs typeface="Baskerville Old Face"/>
              </a:rPr>
              <a:t>Cortical Thickness (CT)</a:t>
            </a:r>
            <a:endParaRPr lang="en-US" altLang="en-US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latin typeface="Baskerville Old Face"/>
              <a:cs typeface="Baskerville Old Face"/>
            </a:endParaRP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457200" y="1371600"/>
            <a:ext cx="8229600" cy="475456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2800" dirty="0" smtClean="0">
                <a:solidFill>
                  <a:srgbClr val="595959"/>
                </a:solidFill>
              </a:rPr>
              <a:t>Of interest in normal development as well as wide variety of neurodegenerative and psychiatric disorders </a:t>
            </a:r>
            <a:endParaRPr lang="en-US" altLang="en-US" sz="2800" dirty="0" smtClean="0">
              <a:solidFill>
                <a:srgbClr val="595959"/>
              </a:solidFill>
            </a:endParaRPr>
          </a:p>
          <a:p>
            <a:endParaRPr lang="en-US" altLang="en-US" sz="2800" dirty="0" smtClean="0">
              <a:solidFill>
                <a:srgbClr val="595959"/>
              </a:solidFill>
            </a:endParaRPr>
          </a:p>
          <a:p>
            <a:r>
              <a:rPr lang="en-US" altLang="en-US" sz="2800" dirty="0" smtClean="0">
                <a:solidFill>
                  <a:srgbClr val="595959"/>
                </a:solidFill>
              </a:rPr>
              <a:t>Thickness can only be properly measured if location and orientation of gray/white and </a:t>
            </a:r>
            <a:r>
              <a:rPr lang="en-US" altLang="en-US" sz="2800" dirty="0" err="1" smtClean="0">
                <a:solidFill>
                  <a:srgbClr val="595959"/>
                </a:solidFill>
              </a:rPr>
              <a:t>pial</a:t>
            </a:r>
            <a:r>
              <a:rPr lang="en-US" altLang="en-US" sz="2800" dirty="0" smtClean="0">
                <a:solidFill>
                  <a:srgbClr val="595959"/>
                </a:solidFill>
              </a:rPr>
              <a:t> surfaces are known </a:t>
            </a:r>
            <a:endParaRPr lang="en-US" altLang="en-US" sz="2800" dirty="0" smtClean="0">
              <a:solidFill>
                <a:srgbClr val="595959"/>
              </a:solidFill>
            </a:endParaRPr>
          </a:p>
          <a:p>
            <a:endParaRPr lang="en-US" altLang="en-US" sz="2800" dirty="0" smtClean="0">
              <a:solidFill>
                <a:srgbClr val="595959"/>
              </a:solidFill>
            </a:endParaRPr>
          </a:p>
          <a:p>
            <a:r>
              <a:rPr lang="en-US" altLang="en-US" sz="2800" dirty="0" smtClean="0">
                <a:solidFill>
                  <a:srgbClr val="595959"/>
                </a:solidFill>
              </a:rPr>
              <a:t>Automated methods for use in MRI may be either surface-based, voxel-based, or a mixture of the two</a:t>
            </a:r>
            <a:endParaRPr lang="en-US" altLang="en-US" sz="2400" dirty="0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29486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950" y="1196283"/>
            <a:ext cx="8500110" cy="4864154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632460" y="15183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Baskerville Old Face"/>
                <a:cs typeface="Baskerville Old Face"/>
              </a:rPr>
              <a:t>Cortical Thickness (CT)</a:t>
            </a:r>
            <a:endParaRPr lang="en-US" altLang="en-US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latin typeface="Baskerville Old Face"/>
              <a:cs typeface="Baskerville Old Face"/>
            </a:endParaRPr>
          </a:p>
        </p:txBody>
      </p:sp>
    </p:spTree>
    <p:extLst>
      <p:ext uri="{BB962C8B-B14F-4D97-AF65-F5344CB8AC3E}">
        <p14:creationId xmlns:p14="http://schemas.microsoft.com/office/powerpoint/2010/main" val="8273408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title"/>
          </p:nvPr>
        </p:nvSpPr>
        <p:spPr>
          <a:noFill/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r>
              <a:rPr lang="en-US" altLang="en-US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Baskerville Old Face" panose="02020602080505020303" pitchFamily="18" charset="0"/>
              </a:rPr>
              <a:t>Quantification of Anatomic Differences</a:t>
            </a:r>
          </a:p>
        </p:txBody>
      </p:sp>
      <p:sp>
        <p:nvSpPr>
          <p:cNvPr id="5734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371600"/>
            <a:ext cx="8229600" cy="4754563"/>
          </a:xfrm>
        </p:spPr>
        <p:txBody>
          <a:bodyPr>
            <a:normAutofit fontScale="92500" lnSpcReduction="10000"/>
          </a:bodyPr>
          <a:lstStyle/>
          <a:p>
            <a:pPr marL="342900" indent="-342900"/>
            <a:r>
              <a:rPr lang="en-US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Voxel-Based Morphometry (VBM)</a:t>
            </a:r>
          </a:p>
          <a:p>
            <a:pPr marL="742950" lvl="1" indent="-285750"/>
            <a:r>
              <a:rPr lang="en-US" alt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Examination of the differences and changes in anatomy</a:t>
            </a:r>
          </a:p>
          <a:p>
            <a:pPr marL="742950" lvl="1" indent="-285750"/>
            <a:r>
              <a:rPr lang="en-US" alt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Size, Shape, or Density</a:t>
            </a:r>
          </a:p>
          <a:p>
            <a:pPr marL="742950" lvl="1" indent="-285750"/>
            <a:r>
              <a:rPr lang="en-US" alt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Based on features that can be seen in MR </a:t>
            </a:r>
            <a:r>
              <a:rPr lang="en-US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images</a:t>
            </a:r>
          </a:p>
          <a:p>
            <a:pPr marL="742950" lvl="1" indent="-285750"/>
            <a:endParaRPr lang="en-US" altLang="en-US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/>
            <a:r>
              <a:rPr lang="en-US" altLang="en-US" sz="2800" b="1" dirty="0">
                <a:solidFill>
                  <a:schemeClr val="bg1"/>
                </a:solidFill>
              </a:rPr>
              <a:t>Diffusion Tensor Imaging (DTI)</a:t>
            </a:r>
          </a:p>
          <a:p>
            <a:pPr marL="742950" lvl="1" indent="-285750"/>
            <a:r>
              <a:rPr lang="en-US" altLang="en-US" sz="2400" dirty="0">
                <a:solidFill>
                  <a:schemeClr val="bg1"/>
                </a:solidFill>
              </a:rPr>
              <a:t>MRI technique sensitive to diffusion of water molecules</a:t>
            </a:r>
          </a:p>
          <a:p>
            <a:pPr marL="742950" lvl="1" indent="-285750"/>
            <a:r>
              <a:rPr lang="en-US" altLang="en-US" sz="2400" dirty="0">
                <a:solidFill>
                  <a:schemeClr val="bg1"/>
                </a:solidFill>
              </a:rPr>
              <a:t>Provides images of fiber </a:t>
            </a:r>
            <a:r>
              <a:rPr lang="en-US" altLang="en-US" sz="2400" dirty="0" smtClean="0">
                <a:solidFill>
                  <a:schemeClr val="bg1"/>
                </a:solidFill>
              </a:rPr>
              <a:t>tracts</a:t>
            </a:r>
          </a:p>
          <a:p>
            <a:pPr marL="742950" lvl="1" indent="-285750"/>
            <a:endParaRPr lang="en-US" altLang="en-US" sz="2400" dirty="0" smtClean="0">
              <a:solidFill>
                <a:schemeClr val="bg1"/>
              </a:solidFill>
            </a:endParaRPr>
          </a:p>
          <a:p>
            <a:pPr indent="-285750"/>
            <a:r>
              <a:rPr lang="en-US" altLang="en-US" sz="2800" b="1" dirty="0" smtClean="0">
                <a:solidFill>
                  <a:schemeClr val="bg1"/>
                </a:solidFill>
              </a:rPr>
              <a:t>Cortical Thickness (CT)</a:t>
            </a:r>
          </a:p>
          <a:p>
            <a:pPr lvl="1"/>
            <a:r>
              <a:rPr lang="en-US" altLang="en-US" sz="2400" dirty="0" smtClean="0">
                <a:solidFill>
                  <a:schemeClr val="bg1"/>
                </a:solidFill>
              </a:rPr>
              <a:t>Like VBM, reflects the size, density, and arrangement of cells</a:t>
            </a:r>
          </a:p>
          <a:p>
            <a:pPr lvl="1"/>
            <a:r>
              <a:rPr lang="en-US" altLang="en-US" sz="2400" dirty="0" smtClean="0">
                <a:solidFill>
                  <a:schemeClr val="bg1"/>
                </a:solidFill>
              </a:rPr>
              <a:t>Measures total thickness of cortical layers  </a:t>
            </a:r>
          </a:p>
          <a:p>
            <a:pPr lvl="1"/>
            <a:endParaRPr lang="en-US" alt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42950" lvl="1" indent="-285750">
              <a:buFontTx/>
              <a:buNone/>
            </a:pPr>
            <a:endParaRPr lang="en-US" alt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49626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7200" y="1524001"/>
            <a:ext cx="8229600" cy="914400"/>
          </a:xfrm>
        </p:spPr>
        <p:txBody>
          <a:bodyPr>
            <a:normAutofit/>
          </a:bodyPr>
          <a:lstStyle/>
          <a:p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Arial Unicode MS"/>
              </a:rPr>
              <a:t>Highly convoluted surface is a problem</a:t>
            </a:r>
          </a:p>
          <a:p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Arial Unicode MS"/>
              </a:rPr>
              <a:t>Solution: inflate the brain!</a:t>
            </a:r>
          </a:p>
          <a:p>
            <a:pPr marL="457200" lvl="1" indent="0">
              <a:buNone/>
            </a:pP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  <a:cs typeface="Arial Unicode MS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0" y="304800"/>
            <a:ext cx="9372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Baskerville Old Face"/>
                <a:cs typeface="Baskerville Old Face"/>
              </a:rPr>
              <a:t>Cortical Thickness (CT): </a:t>
            </a:r>
          </a:p>
          <a:p>
            <a:r>
              <a:rPr lang="en-US" altLang="en-US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Baskerville Old Face"/>
                <a:cs typeface="Baskerville Old Face"/>
              </a:rPr>
              <a:t>Dealing with Cortical Geometry</a:t>
            </a:r>
            <a:endParaRPr lang="en-US" altLang="en-US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latin typeface="Baskerville Old Face"/>
              <a:cs typeface="Baskerville Old Face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" y="2514600"/>
            <a:ext cx="5492684" cy="4114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0419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attachment.jpg (849×671)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2362200"/>
            <a:ext cx="5071313" cy="4008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7200" y="1524001"/>
            <a:ext cx="8229600" cy="914400"/>
          </a:xfrm>
        </p:spPr>
        <p:txBody>
          <a:bodyPr>
            <a:normAutofit/>
          </a:bodyPr>
          <a:lstStyle/>
          <a:p>
            <a:r>
              <a:rPr lang="en-US" sz="2400" u="sng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Arial Unicode MS"/>
              </a:rPr>
              <a:t>Freesurfer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Arial Unicode MS"/>
              </a:rPr>
              <a:t> automatically extracts cortical thickness measures</a:t>
            </a:r>
          </a:p>
          <a:p>
            <a:pPr lvl="1"/>
            <a:r>
              <a:rPr lang="en-US" sz="1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Arial Unicode MS"/>
              </a:rPr>
              <a:t>Other software: </a:t>
            </a:r>
            <a:r>
              <a:rPr lang="en-US" sz="18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Arial Unicode MS"/>
              </a:rPr>
              <a:t>BrainVoyager</a:t>
            </a:r>
            <a:r>
              <a:rPr lang="en-US" sz="1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Arial Unicode MS"/>
              </a:rPr>
              <a:t>, </a:t>
            </a:r>
            <a:r>
              <a:rPr lang="en-US" sz="1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Arial Unicode MS"/>
              </a:rPr>
              <a:t>FSL, packages from NIH</a:t>
            </a:r>
            <a:endParaRPr lang="en-US" sz="18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  <a:cs typeface="Arial Unicode MS"/>
            </a:endParaRPr>
          </a:p>
          <a:p>
            <a:pPr marL="0" indent="0">
              <a:buNone/>
            </a:pP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  <a:cs typeface="Arial Unicode M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639469" y="6504029"/>
            <a:ext cx="226730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595959"/>
                </a:solidFill>
                <a:latin typeface="+mj-lt"/>
              </a:rPr>
              <a:t>surfer.nmr.mgh.harvard.edu</a:t>
            </a: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609600" y="4270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Baskerville Old Face"/>
                <a:cs typeface="Baskerville Old Face"/>
              </a:rPr>
              <a:t>Cortical Thickness (CT)</a:t>
            </a:r>
            <a:endParaRPr lang="en-US" altLang="en-US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latin typeface="Baskerville Old Face"/>
              <a:cs typeface="Baskerville Old Face"/>
            </a:endParaRPr>
          </a:p>
        </p:txBody>
      </p:sp>
    </p:spTree>
    <p:extLst>
      <p:ext uri="{BB962C8B-B14F-4D97-AF65-F5344CB8AC3E}">
        <p14:creationId xmlns:p14="http://schemas.microsoft.com/office/powerpoint/2010/main" val="24754874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ChangeArrowheads="1"/>
          </p:cNvSpPr>
          <p:nvPr>
            <p:ph type="title"/>
          </p:nvPr>
        </p:nvSpPr>
        <p:spPr>
          <a:xfrm>
            <a:off x="-228600" y="0"/>
            <a:ext cx="9448800" cy="1143000"/>
          </a:xfrm>
        </p:spPr>
        <p:txBody>
          <a:bodyPr>
            <a:normAutofit/>
          </a:bodyPr>
          <a:lstStyle/>
          <a:p>
            <a:r>
              <a:rPr lang="en-US" altLang="en-US" sz="28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Baskerville Old Face"/>
                <a:cs typeface="Baskerville Old Face"/>
              </a:rPr>
              <a:t>Cortical Thickness (CT) analyses: Group comparison example</a:t>
            </a:r>
            <a:endParaRPr lang="en-US" altLang="en-US" sz="28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latin typeface="Baskerville Old Face"/>
              <a:cs typeface="Baskerville Old Face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57200" y="914400"/>
            <a:ext cx="81534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 smtClean="0">
                <a:solidFill>
                  <a:srgbClr val="595959"/>
                </a:solidFill>
                <a:latin typeface="Calibri"/>
                <a:cs typeface="Calibri"/>
              </a:rPr>
              <a:t>Does the average cortical thickness in the right hemisphere differ between Stroke Patients and Controls? </a:t>
            </a:r>
            <a:endParaRPr lang="en-US" sz="2000" dirty="0">
              <a:solidFill>
                <a:srgbClr val="595959"/>
              </a:solidFill>
              <a:latin typeface="Calibri"/>
              <a:cs typeface="Calibri"/>
            </a:endParaRPr>
          </a:p>
        </p:txBody>
      </p:sp>
      <p:pic>
        <p:nvPicPr>
          <p:cNvPr id="10" name="Picture 2" descr="C:\Users\gtorre.CSL2\Dropbox\IPN rotation work\CRL rotation\Images\recrlrotationprojsrslyfinishthis\rhThickness-PatientvsControl-inflated.png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89"/>
          <a:stretch/>
        </p:blipFill>
        <p:spPr bwMode="auto">
          <a:xfrm>
            <a:off x="381000" y="1905000"/>
            <a:ext cx="5131829" cy="4477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6429710" y="6543836"/>
            <a:ext cx="26924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dirty="0">
                <a:solidFill>
                  <a:srgbClr val="595959"/>
                </a:solidFill>
                <a:latin typeface="Calibri"/>
                <a:cs typeface="Calibri"/>
              </a:rPr>
              <a:t>p &lt; </a:t>
            </a:r>
            <a:r>
              <a:rPr lang="en-US" sz="1200" dirty="0" smtClean="0">
                <a:solidFill>
                  <a:srgbClr val="595959"/>
                </a:solidFill>
                <a:latin typeface="Calibri"/>
                <a:cs typeface="Calibri"/>
              </a:rPr>
              <a:t>0.01,  un-corrected</a:t>
            </a:r>
            <a:endParaRPr lang="en-US" sz="1200" dirty="0">
              <a:solidFill>
                <a:srgbClr val="595959"/>
              </a:solidFill>
              <a:latin typeface="Calibri"/>
              <a:cs typeface="Calibri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429710" y="6269929"/>
            <a:ext cx="26924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dirty="0" smtClean="0">
                <a:solidFill>
                  <a:srgbClr val="595959"/>
                </a:solidFill>
                <a:latin typeface="Calibri"/>
                <a:cs typeface="Calibri"/>
              </a:rPr>
              <a:t>N = 50</a:t>
            </a:r>
            <a:endParaRPr lang="en-US" sz="1200" dirty="0">
              <a:solidFill>
                <a:srgbClr val="595959"/>
              </a:solidFill>
              <a:latin typeface="Calibri"/>
              <a:cs typeface="Calibri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5715000" y="2895600"/>
            <a:ext cx="3217720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rgbClr val="595959"/>
                </a:solidFill>
                <a:latin typeface="Calibri"/>
                <a:cs typeface="Calibri"/>
              </a:rPr>
              <a:t>Inferior parietal</a:t>
            </a:r>
          </a:p>
          <a:p>
            <a:r>
              <a:rPr lang="en-US" sz="1400" dirty="0" smtClean="0">
                <a:solidFill>
                  <a:srgbClr val="595959"/>
                </a:solidFill>
                <a:latin typeface="Calibri"/>
                <a:cs typeface="Calibri"/>
              </a:rPr>
              <a:t>Lateral orbitofrontal</a:t>
            </a:r>
          </a:p>
          <a:p>
            <a:r>
              <a:rPr lang="en-US" sz="1400" dirty="0" smtClean="0">
                <a:solidFill>
                  <a:srgbClr val="595959"/>
                </a:solidFill>
                <a:latin typeface="Calibri"/>
                <a:cs typeface="Calibri"/>
              </a:rPr>
              <a:t>Pars </a:t>
            </a:r>
            <a:r>
              <a:rPr lang="en-US" sz="1400" dirty="0" err="1" smtClean="0">
                <a:solidFill>
                  <a:srgbClr val="595959"/>
                </a:solidFill>
                <a:latin typeface="Calibri"/>
                <a:cs typeface="Calibri"/>
              </a:rPr>
              <a:t>opercularis</a:t>
            </a:r>
            <a:endParaRPr lang="en-US" sz="1400" dirty="0" smtClean="0">
              <a:solidFill>
                <a:srgbClr val="595959"/>
              </a:solidFill>
              <a:latin typeface="Calibri"/>
              <a:cs typeface="Calibri"/>
            </a:endParaRPr>
          </a:p>
          <a:p>
            <a:r>
              <a:rPr lang="en-US" sz="1400" dirty="0" smtClean="0">
                <a:solidFill>
                  <a:srgbClr val="595959"/>
                </a:solidFill>
                <a:latin typeface="Calibri"/>
                <a:cs typeface="Calibri"/>
              </a:rPr>
              <a:t>Pars orbitalis</a:t>
            </a:r>
          </a:p>
          <a:p>
            <a:r>
              <a:rPr lang="en-US" sz="1400" dirty="0" err="1" smtClean="0">
                <a:solidFill>
                  <a:srgbClr val="595959"/>
                </a:solidFill>
                <a:latin typeface="Calibri"/>
                <a:cs typeface="Calibri"/>
              </a:rPr>
              <a:t>Precuneus</a:t>
            </a:r>
            <a:endParaRPr lang="en-US" sz="1400" dirty="0">
              <a:solidFill>
                <a:srgbClr val="595959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682619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ChangeArrowheads="1"/>
          </p:cNvSpPr>
          <p:nvPr>
            <p:ph type="title"/>
          </p:nvPr>
        </p:nvSpPr>
        <p:spPr>
          <a:xfrm>
            <a:off x="-228600" y="0"/>
            <a:ext cx="9448800" cy="1143000"/>
          </a:xfrm>
        </p:spPr>
        <p:txBody>
          <a:bodyPr>
            <a:normAutofit/>
          </a:bodyPr>
          <a:lstStyle/>
          <a:p>
            <a:r>
              <a:rPr lang="en-US" altLang="en-US" sz="28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Baskerville Old Face"/>
                <a:cs typeface="Baskerville Old Face"/>
              </a:rPr>
              <a:t>Cortical Thickness (CT) analyses: Group comparison example</a:t>
            </a:r>
            <a:endParaRPr lang="en-US" altLang="en-US" sz="28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latin typeface="Baskerville Old Face"/>
              <a:cs typeface="Baskerville Old Face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57200" y="914400"/>
            <a:ext cx="81534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 smtClean="0">
                <a:solidFill>
                  <a:srgbClr val="595959"/>
                </a:solidFill>
                <a:latin typeface="Calibri"/>
                <a:cs typeface="Calibri"/>
              </a:rPr>
              <a:t>Does the average cortical thickness in the right hemisphere differ between Stroke Patients and Controls? </a:t>
            </a:r>
            <a:endParaRPr lang="en-US" sz="2000" dirty="0">
              <a:solidFill>
                <a:srgbClr val="595959"/>
              </a:solidFill>
              <a:latin typeface="Calibri"/>
              <a:cs typeface="Calibri"/>
            </a:endParaRPr>
          </a:p>
        </p:txBody>
      </p:sp>
      <p:pic>
        <p:nvPicPr>
          <p:cNvPr id="10" name="Picture 2" descr="C:\Users\gtorre.CSL2\Dropbox\IPN rotation work\CRL rotation\Images\recrlrotationprojsrslyfinishthis\rhThickness-PatientvsControl-inflated.png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89"/>
          <a:stretch/>
        </p:blipFill>
        <p:spPr bwMode="auto">
          <a:xfrm>
            <a:off x="381000" y="1905000"/>
            <a:ext cx="5131829" cy="4477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6429710" y="6543836"/>
            <a:ext cx="26924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dirty="0">
                <a:solidFill>
                  <a:srgbClr val="595959"/>
                </a:solidFill>
                <a:latin typeface="Calibri"/>
                <a:cs typeface="Calibri"/>
              </a:rPr>
              <a:t>p &lt; </a:t>
            </a:r>
            <a:r>
              <a:rPr lang="en-US" sz="1200" dirty="0" smtClean="0">
                <a:solidFill>
                  <a:srgbClr val="595959"/>
                </a:solidFill>
                <a:latin typeface="Calibri"/>
                <a:cs typeface="Calibri"/>
              </a:rPr>
              <a:t>0.01,  un-corrected</a:t>
            </a:r>
            <a:endParaRPr lang="en-US" sz="1200" dirty="0">
              <a:solidFill>
                <a:srgbClr val="595959"/>
              </a:solidFill>
              <a:latin typeface="Calibri"/>
              <a:cs typeface="Calibri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429710" y="6269929"/>
            <a:ext cx="26924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dirty="0" smtClean="0">
                <a:solidFill>
                  <a:srgbClr val="595959"/>
                </a:solidFill>
                <a:latin typeface="Calibri"/>
                <a:cs typeface="Calibri"/>
              </a:rPr>
              <a:t>N = 50</a:t>
            </a:r>
            <a:endParaRPr lang="en-US" sz="1200" dirty="0">
              <a:solidFill>
                <a:srgbClr val="595959"/>
              </a:solidFill>
              <a:latin typeface="Calibri"/>
              <a:cs typeface="Calibri"/>
            </a:endParaRPr>
          </a:p>
        </p:txBody>
      </p:sp>
      <p:pic>
        <p:nvPicPr>
          <p:cNvPr id="15" name="Picture 2" descr="C:\Users\gtorre.CSL2\Dropbox\IPN rotation work\CRL rotation\Images\recrlrotationprojsrslyfinishthis\rhThickness-Inferiorparietal-ageasnuisance.pn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6576" y="2684472"/>
            <a:ext cx="4989481" cy="3532375"/>
          </a:xfrm>
          <a:prstGeom prst="rect">
            <a:avLst/>
          </a:prstGeom>
          <a:noFill/>
          <a:ln>
            <a:solidFill>
              <a:srgbClr val="FFFF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Connector 15"/>
          <p:cNvCxnSpPr/>
          <p:nvPr/>
        </p:nvCxnSpPr>
        <p:spPr>
          <a:xfrm>
            <a:off x="1752600" y="2895600"/>
            <a:ext cx="1463040" cy="3322320"/>
          </a:xfrm>
          <a:prstGeom prst="line">
            <a:avLst/>
          </a:prstGeom>
          <a:ln>
            <a:solidFill>
              <a:srgbClr val="FFFF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1752600" y="2684472"/>
            <a:ext cx="1432241" cy="211128"/>
          </a:xfrm>
          <a:prstGeom prst="line">
            <a:avLst/>
          </a:prstGeom>
          <a:ln>
            <a:solidFill>
              <a:srgbClr val="FFFF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43241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Baskerville Old Face"/>
                <a:cs typeface="Baskerville Old Face"/>
              </a:rPr>
              <a:t>DTI Data Processing Plans</a:t>
            </a:r>
          </a:p>
        </p:txBody>
      </p:sp>
      <p:grpSp>
        <p:nvGrpSpPr>
          <p:cNvPr id="55299" name="Group 3"/>
          <p:cNvGrpSpPr>
            <a:grpSpLocks/>
          </p:cNvGrpSpPr>
          <p:nvPr/>
        </p:nvGrpSpPr>
        <p:grpSpPr bwMode="auto">
          <a:xfrm>
            <a:off x="4167188" y="1374775"/>
            <a:ext cx="885825" cy="527050"/>
            <a:chOff x="546" y="1248"/>
            <a:chExt cx="558" cy="332"/>
          </a:xfrm>
        </p:grpSpPr>
        <p:sp>
          <p:nvSpPr>
            <p:cNvPr id="55300" name="Text Box 4"/>
            <p:cNvSpPr txBox="1">
              <a:spLocks noChangeArrowheads="1"/>
            </p:cNvSpPr>
            <p:nvPr/>
          </p:nvSpPr>
          <p:spPr bwMode="auto">
            <a:xfrm>
              <a:off x="624" y="1296"/>
              <a:ext cx="480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 sz="2000">
                  <a:solidFill>
                    <a:srgbClr val="595959"/>
                  </a:solidFill>
                  <a:latin typeface="+mj-lt"/>
                </a:rPr>
                <a:t>QA</a:t>
              </a:r>
            </a:p>
          </p:txBody>
        </p:sp>
        <p:sp>
          <p:nvSpPr>
            <p:cNvPr id="55301" name="AutoShape 5"/>
            <p:cNvSpPr>
              <a:spLocks noChangeArrowheads="1"/>
            </p:cNvSpPr>
            <p:nvPr/>
          </p:nvSpPr>
          <p:spPr bwMode="auto">
            <a:xfrm>
              <a:off x="546" y="1248"/>
              <a:ext cx="528" cy="332"/>
            </a:xfrm>
            <a:prstGeom prst="roundRect">
              <a:avLst>
                <a:gd name="adj" fmla="val 16667"/>
              </a:avLst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595959"/>
                </a:solidFill>
                <a:latin typeface="+mj-lt"/>
              </a:endParaRPr>
            </a:p>
          </p:txBody>
        </p:sp>
      </p:grpSp>
      <p:grpSp>
        <p:nvGrpSpPr>
          <p:cNvPr id="55302" name="Group 6"/>
          <p:cNvGrpSpPr>
            <a:grpSpLocks/>
          </p:cNvGrpSpPr>
          <p:nvPr/>
        </p:nvGrpSpPr>
        <p:grpSpPr bwMode="auto">
          <a:xfrm>
            <a:off x="3263900" y="2201863"/>
            <a:ext cx="2670175" cy="1317625"/>
            <a:chOff x="2056" y="1387"/>
            <a:chExt cx="1682" cy="830"/>
          </a:xfrm>
        </p:grpSpPr>
        <p:sp>
          <p:nvSpPr>
            <p:cNvPr id="55303" name="Text Box 7"/>
            <p:cNvSpPr txBox="1">
              <a:spLocks noChangeArrowheads="1"/>
            </p:cNvSpPr>
            <p:nvPr/>
          </p:nvSpPr>
          <p:spPr bwMode="auto">
            <a:xfrm>
              <a:off x="2106" y="1425"/>
              <a:ext cx="1632" cy="7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222250" indent="-1079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en-US" altLang="en-US" sz="2000" dirty="0">
                  <a:solidFill>
                    <a:srgbClr val="595959"/>
                  </a:solidFill>
                  <a:latin typeface="+mj-lt"/>
                </a:rPr>
                <a:t>Register Runs</a:t>
              </a:r>
            </a:p>
            <a:p>
              <a:pPr lvl="1">
                <a:buFontTx/>
                <a:buChar char="•"/>
              </a:pPr>
              <a:r>
                <a:rPr lang="en-US" altLang="en-US" sz="1800" dirty="0">
                  <a:solidFill>
                    <a:srgbClr val="595959"/>
                  </a:solidFill>
                  <a:latin typeface="+mj-lt"/>
                </a:rPr>
                <a:t>use b=0 images</a:t>
              </a:r>
            </a:p>
            <a:p>
              <a:pPr lvl="1">
                <a:buFontTx/>
                <a:buChar char="•"/>
              </a:pPr>
              <a:r>
                <a:rPr lang="en-US" altLang="en-US" sz="1800" dirty="0">
                  <a:solidFill>
                    <a:srgbClr val="595959"/>
                  </a:solidFill>
                  <a:latin typeface="+mj-lt"/>
                </a:rPr>
                <a:t>apply rotations from transform to B-matrix</a:t>
              </a:r>
            </a:p>
          </p:txBody>
        </p:sp>
        <p:sp>
          <p:nvSpPr>
            <p:cNvPr id="55304" name="AutoShape 8"/>
            <p:cNvSpPr>
              <a:spLocks noChangeArrowheads="1"/>
            </p:cNvSpPr>
            <p:nvPr/>
          </p:nvSpPr>
          <p:spPr bwMode="auto">
            <a:xfrm>
              <a:off x="2056" y="1387"/>
              <a:ext cx="1661" cy="830"/>
            </a:xfrm>
            <a:prstGeom prst="roundRect">
              <a:avLst>
                <a:gd name="adj" fmla="val 16667"/>
              </a:avLst>
            </a:prstGeom>
            <a:noFill/>
            <a:ln w="19050">
              <a:solidFill>
                <a:schemeClr val="bg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595959"/>
                </a:solidFill>
                <a:latin typeface="+mj-lt"/>
              </a:endParaRPr>
            </a:p>
          </p:txBody>
        </p:sp>
      </p:grpSp>
      <p:grpSp>
        <p:nvGrpSpPr>
          <p:cNvPr id="55305" name="Group 9"/>
          <p:cNvGrpSpPr>
            <a:grpSpLocks/>
          </p:cNvGrpSpPr>
          <p:nvPr/>
        </p:nvGrpSpPr>
        <p:grpSpPr bwMode="auto">
          <a:xfrm>
            <a:off x="3597275" y="3832225"/>
            <a:ext cx="2019300" cy="1020763"/>
            <a:chOff x="3347" y="1176"/>
            <a:chExt cx="1272" cy="643"/>
          </a:xfrm>
        </p:grpSpPr>
        <p:sp>
          <p:nvSpPr>
            <p:cNvPr id="55306" name="Text Box 10"/>
            <p:cNvSpPr txBox="1">
              <a:spLocks noChangeArrowheads="1"/>
            </p:cNvSpPr>
            <p:nvPr/>
          </p:nvSpPr>
          <p:spPr bwMode="auto">
            <a:xfrm>
              <a:off x="3360" y="1200"/>
              <a:ext cx="1250" cy="5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en-US" altLang="en-US" sz="2000">
                  <a:solidFill>
                    <a:srgbClr val="595959"/>
                  </a:solidFill>
                  <a:latin typeface="+mj-lt"/>
                </a:rPr>
                <a:t>DTI Calculation</a:t>
              </a:r>
            </a:p>
            <a:p>
              <a:pPr lvl="1">
                <a:buFontTx/>
                <a:buChar char="•"/>
              </a:pPr>
              <a:r>
                <a:rPr lang="en-US" altLang="en-US" sz="1800">
                  <a:solidFill>
                    <a:srgbClr val="595959"/>
                  </a:solidFill>
                  <a:latin typeface="+mj-lt"/>
                </a:rPr>
                <a:t>FA</a:t>
              </a:r>
            </a:p>
            <a:p>
              <a:pPr lvl="1">
                <a:buFontTx/>
                <a:buChar char="•"/>
              </a:pPr>
              <a:r>
                <a:rPr lang="en-US" altLang="en-US" sz="1800">
                  <a:solidFill>
                    <a:srgbClr val="595959"/>
                  </a:solidFill>
                  <a:latin typeface="+mj-lt"/>
                </a:rPr>
                <a:t>Color-coded</a:t>
              </a:r>
            </a:p>
          </p:txBody>
        </p:sp>
        <p:sp>
          <p:nvSpPr>
            <p:cNvPr id="55307" name="AutoShape 11"/>
            <p:cNvSpPr>
              <a:spLocks noChangeArrowheads="1"/>
            </p:cNvSpPr>
            <p:nvPr/>
          </p:nvSpPr>
          <p:spPr bwMode="auto">
            <a:xfrm>
              <a:off x="3347" y="1176"/>
              <a:ext cx="1272" cy="643"/>
            </a:xfrm>
            <a:prstGeom prst="roundRect">
              <a:avLst>
                <a:gd name="adj" fmla="val 16667"/>
              </a:avLst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595959"/>
                </a:solidFill>
                <a:latin typeface="+mj-lt"/>
              </a:endParaRPr>
            </a:p>
          </p:txBody>
        </p:sp>
      </p:grpSp>
      <p:grpSp>
        <p:nvGrpSpPr>
          <p:cNvPr id="55308" name="Group 12"/>
          <p:cNvGrpSpPr>
            <a:grpSpLocks/>
          </p:cNvGrpSpPr>
          <p:nvPr/>
        </p:nvGrpSpPr>
        <p:grpSpPr bwMode="auto">
          <a:xfrm>
            <a:off x="533400" y="4495800"/>
            <a:ext cx="2416175" cy="1371600"/>
            <a:chOff x="455" y="2832"/>
            <a:chExt cx="1403" cy="864"/>
          </a:xfrm>
        </p:grpSpPr>
        <p:sp>
          <p:nvSpPr>
            <p:cNvPr id="55309" name="Text Box 13"/>
            <p:cNvSpPr txBox="1">
              <a:spLocks noChangeArrowheads="1"/>
            </p:cNvSpPr>
            <p:nvPr/>
          </p:nvSpPr>
          <p:spPr bwMode="auto">
            <a:xfrm>
              <a:off x="543" y="2882"/>
              <a:ext cx="1315" cy="7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227013" indent="-112713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en-US" altLang="en-US" sz="2000" dirty="0" err="1">
                  <a:solidFill>
                    <a:srgbClr val="595959"/>
                  </a:solidFill>
                  <a:latin typeface="+mj-lt"/>
                </a:rPr>
                <a:t>Tractography</a:t>
              </a:r>
              <a:r>
                <a:rPr lang="en-US" altLang="en-US" sz="2000" dirty="0">
                  <a:solidFill>
                    <a:srgbClr val="595959"/>
                  </a:solidFill>
                  <a:latin typeface="+mj-lt"/>
                </a:rPr>
                <a:t> Calculation</a:t>
              </a:r>
            </a:p>
            <a:p>
              <a:pPr lvl="1">
                <a:buFontTx/>
                <a:buChar char="•"/>
              </a:pPr>
              <a:r>
                <a:rPr lang="en-US" altLang="en-US" sz="1800" dirty="0">
                  <a:solidFill>
                    <a:srgbClr val="595959"/>
                  </a:solidFill>
                  <a:latin typeface="+mj-lt"/>
                </a:rPr>
                <a:t>Susumu Mori’s DTI Studio</a:t>
              </a:r>
            </a:p>
          </p:txBody>
        </p:sp>
        <p:sp>
          <p:nvSpPr>
            <p:cNvPr id="55310" name="AutoShape 14"/>
            <p:cNvSpPr>
              <a:spLocks noChangeArrowheads="1"/>
            </p:cNvSpPr>
            <p:nvPr/>
          </p:nvSpPr>
          <p:spPr bwMode="auto">
            <a:xfrm>
              <a:off x="455" y="2832"/>
              <a:ext cx="1400" cy="864"/>
            </a:xfrm>
            <a:prstGeom prst="roundRect">
              <a:avLst>
                <a:gd name="adj" fmla="val 16667"/>
              </a:avLst>
            </a:prstGeom>
            <a:noFill/>
            <a:ln w="19050">
              <a:solidFill>
                <a:schemeClr val="bg1"/>
              </a:solidFill>
              <a:prstDash val="lg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595959"/>
                </a:solidFill>
                <a:latin typeface="+mj-lt"/>
              </a:endParaRPr>
            </a:p>
          </p:txBody>
        </p:sp>
      </p:grpSp>
      <p:grpSp>
        <p:nvGrpSpPr>
          <p:cNvPr id="55311" name="Group 15"/>
          <p:cNvGrpSpPr>
            <a:grpSpLocks/>
          </p:cNvGrpSpPr>
          <p:nvPr/>
        </p:nvGrpSpPr>
        <p:grpSpPr bwMode="auto">
          <a:xfrm>
            <a:off x="742950" y="3362325"/>
            <a:ext cx="2171700" cy="762000"/>
            <a:chOff x="480" y="2016"/>
            <a:chExt cx="1368" cy="480"/>
          </a:xfrm>
        </p:grpSpPr>
        <p:sp>
          <p:nvSpPr>
            <p:cNvPr id="55312" name="Text Box 16"/>
            <p:cNvSpPr txBox="1">
              <a:spLocks noChangeArrowheads="1"/>
            </p:cNvSpPr>
            <p:nvPr/>
          </p:nvSpPr>
          <p:spPr bwMode="auto">
            <a:xfrm>
              <a:off x="494" y="2040"/>
              <a:ext cx="1344" cy="4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en-US" altLang="en-US" sz="2000" dirty="0">
                  <a:solidFill>
                    <a:srgbClr val="595959"/>
                  </a:solidFill>
                  <a:latin typeface="+mj-lt"/>
                </a:rPr>
                <a:t>fMRI Processing</a:t>
              </a:r>
            </a:p>
            <a:p>
              <a:pPr lvl="1">
                <a:buFontTx/>
                <a:buChar char="•"/>
              </a:pPr>
              <a:r>
                <a:rPr lang="en-US" altLang="en-US" sz="2000" dirty="0">
                  <a:solidFill>
                    <a:srgbClr val="595959"/>
                  </a:solidFill>
                  <a:latin typeface="+mj-lt"/>
                </a:rPr>
                <a:t> foci</a:t>
              </a:r>
            </a:p>
          </p:txBody>
        </p:sp>
        <p:sp>
          <p:nvSpPr>
            <p:cNvPr id="55313" name="AutoShape 17"/>
            <p:cNvSpPr>
              <a:spLocks noChangeArrowheads="1"/>
            </p:cNvSpPr>
            <p:nvPr/>
          </p:nvSpPr>
          <p:spPr bwMode="auto">
            <a:xfrm>
              <a:off x="480" y="2016"/>
              <a:ext cx="1368" cy="480"/>
            </a:xfrm>
            <a:prstGeom prst="roundRect">
              <a:avLst>
                <a:gd name="adj" fmla="val 16667"/>
              </a:avLst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595959"/>
                </a:solidFill>
                <a:latin typeface="+mj-lt"/>
              </a:endParaRPr>
            </a:p>
          </p:txBody>
        </p:sp>
      </p:grpSp>
      <p:grpSp>
        <p:nvGrpSpPr>
          <p:cNvPr id="55314" name="Group 18"/>
          <p:cNvGrpSpPr>
            <a:grpSpLocks/>
          </p:cNvGrpSpPr>
          <p:nvPr/>
        </p:nvGrpSpPr>
        <p:grpSpPr bwMode="auto">
          <a:xfrm>
            <a:off x="6207125" y="4295775"/>
            <a:ext cx="2632075" cy="1555750"/>
            <a:chOff x="4042" y="2850"/>
            <a:chExt cx="1403" cy="980"/>
          </a:xfrm>
        </p:grpSpPr>
        <p:sp>
          <p:nvSpPr>
            <p:cNvPr id="55315" name="Text Box 19"/>
            <p:cNvSpPr txBox="1">
              <a:spLocks noChangeArrowheads="1"/>
            </p:cNvSpPr>
            <p:nvPr/>
          </p:nvSpPr>
          <p:spPr bwMode="auto">
            <a:xfrm>
              <a:off x="4130" y="2900"/>
              <a:ext cx="1315" cy="9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112713" indent="-112713">
                <a:tabLst>
                  <a:tab pos="227013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227013">
                <a:tabLst>
                  <a:tab pos="227013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>
                <a:tabLst>
                  <a:tab pos="227013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>
                <a:tabLst>
                  <a:tab pos="227013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>
                <a:tabLst>
                  <a:tab pos="227013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tabLst>
                  <a:tab pos="227013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tabLst>
                  <a:tab pos="227013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tabLst>
                  <a:tab pos="227013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tabLst>
                  <a:tab pos="227013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>
                <a:buFontTx/>
                <a:buChar char="•"/>
              </a:pPr>
              <a:r>
                <a:rPr lang="en-US" altLang="en-US" sz="1800" dirty="0" err="1">
                  <a:solidFill>
                    <a:srgbClr val="595959"/>
                  </a:solidFill>
                  <a:latin typeface="+mj-lt"/>
                </a:rPr>
                <a:t>Talairach</a:t>
              </a:r>
              <a:endParaRPr lang="en-US" altLang="en-US" sz="1800" dirty="0">
                <a:solidFill>
                  <a:srgbClr val="595959"/>
                </a:solidFill>
                <a:latin typeface="+mj-lt"/>
              </a:endParaRPr>
            </a:p>
            <a:p>
              <a:pPr>
                <a:buFontTx/>
                <a:buChar char="•"/>
              </a:pPr>
              <a:r>
                <a:rPr lang="en-US" altLang="en-US" sz="1800" dirty="0">
                  <a:solidFill>
                    <a:srgbClr val="595959"/>
                  </a:solidFill>
                  <a:latin typeface="+mj-lt"/>
                </a:rPr>
                <a:t>Correlation with Behavioral Measures</a:t>
              </a:r>
            </a:p>
            <a:p>
              <a:pPr>
                <a:buFontTx/>
                <a:buChar char="•"/>
              </a:pPr>
              <a:r>
                <a:rPr lang="en-US" altLang="en-US" sz="1800" dirty="0">
                  <a:solidFill>
                    <a:srgbClr val="595959"/>
                  </a:solidFill>
                  <a:latin typeface="+mj-lt"/>
                </a:rPr>
                <a:t>Group Statistics</a:t>
              </a:r>
            </a:p>
          </p:txBody>
        </p:sp>
        <p:sp>
          <p:nvSpPr>
            <p:cNvPr id="55316" name="AutoShape 20"/>
            <p:cNvSpPr>
              <a:spLocks noChangeArrowheads="1"/>
            </p:cNvSpPr>
            <p:nvPr/>
          </p:nvSpPr>
          <p:spPr bwMode="auto">
            <a:xfrm>
              <a:off x="4042" y="2850"/>
              <a:ext cx="1400" cy="980"/>
            </a:xfrm>
            <a:prstGeom prst="roundRect">
              <a:avLst>
                <a:gd name="adj" fmla="val 16667"/>
              </a:avLst>
            </a:prstGeom>
            <a:noFill/>
            <a:ln w="19050">
              <a:solidFill>
                <a:schemeClr val="bg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595959"/>
                </a:solidFill>
                <a:latin typeface="+mj-lt"/>
              </a:endParaRPr>
            </a:p>
          </p:txBody>
        </p:sp>
      </p:grpSp>
      <p:sp>
        <p:nvSpPr>
          <p:cNvPr id="55317" name="Line 21"/>
          <p:cNvSpPr>
            <a:spLocks noChangeShapeType="1"/>
          </p:cNvSpPr>
          <p:nvPr/>
        </p:nvSpPr>
        <p:spPr bwMode="auto">
          <a:xfrm>
            <a:off x="1828800" y="4110038"/>
            <a:ext cx="0" cy="420687"/>
          </a:xfrm>
          <a:prstGeom prst="line">
            <a:avLst/>
          </a:prstGeom>
          <a:ln>
            <a:headEnd/>
            <a:tailEnd type="stealth" w="med" len="med"/>
          </a:ln>
          <a:extLst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/>
          <a:lstStyle/>
          <a:p>
            <a:endParaRPr lang="en-US">
              <a:solidFill>
                <a:srgbClr val="595959"/>
              </a:solidFill>
              <a:latin typeface="+mj-lt"/>
            </a:endParaRPr>
          </a:p>
        </p:txBody>
      </p:sp>
      <p:sp>
        <p:nvSpPr>
          <p:cNvPr id="55318" name="Line 22"/>
          <p:cNvSpPr>
            <a:spLocks noChangeShapeType="1"/>
          </p:cNvSpPr>
          <p:nvPr/>
        </p:nvSpPr>
        <p:spPr bwMode="auto">
          <a:xfrm>
            <a:off x="4921250" y="4862513"/>
            <a:ext cx="1254125" cy="317500"/>
          </a:xfrm>
          <a:prstGeom prst="line">
            <a:avLst/>
          </a:prstGeom>
          <a:ln>
            <a:headEnd/>
            <a:tailEnd type="stealth" w="med" len="med"/>
          </a:ln>
          <a:extLst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/>
          <a:lstStyle/>
          <a:p>
            <a:endParaRPr lang="en-US">
              <a:solidFill>
                <a:srgbClr val="595959"/>
              </a:solidFill>
              <a:latin typeface="+mj-lt"/>
            </a:endParaRPr>
          </a:p>
        </p:txBody>
      </p:sp>
      <p:sp>
        <p:nvSpPr>
          <p:cNvPr id="55319" name="Line 23"/>
          <p:cNvSpPr>
            <a:spLocks noChangeShapeType="1"/>
          </p:cNvSpPr>
          <p:nvPr/>
        </p:nvSpPr>
        <p:spPr bwMode="auto">
          <a:xfrm flipH="1">
            <a:off x="2952750" y="4846638"/>
            <a:ext cx="1376363" cy="317500"/>
          </a:xfrm>
          <a:prstGeom prst="line">
            <a:avLst/>
          </a:prstGeom>
          <a:ln>
            <a:headEnd/>
            <a:tailEnd type="stealth" w="med" len="med"/>
          </a:ln>
          <a:extLst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/>
          <a:lstStyle/>
          <a:p>
            <a:endParaRPr lang="en-US">
              <a:solidFill>
                <a:srgbClr val="595959"/>
              </a:solidFill>
              <a:latin typeface="+mj-lt"/>
            </a:endParaRPr>
          </a:p>
        </p:txBody>
      </p:sp>
      <p:sp>
        <p:nvSpPr>
          <p:cNvPr id="55320" name="Line 24"/>
          <p:cNvSpPr>
            <a:spLocks noChangeShapeType="1"/>
          </p:cNvSpPr>
          <p:nvPr/>
        </p:nvSpPr>
        <p:spPr bwMode="auto">
          <a:xfrm flipH="1">
            <a:off x="4606925" y="1916113"/>
            <a:ext cx="0" cy="317500"/>
          </a:xfrm>
          <a:prstGeom prst="line">
            <a:avLst/>
          </a:prstGeom>
          <a:ln>
            <a:headEnd/>
            <a:tailEnd type="stealth" w="med" len="med"/>
          </a:ln>
          <a:extLst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/>
          <a:lstStyle/>
          <a:p>
            <a:endParaRPr lang="en-US">
              <a:solidFill>
                <a:srgbClr val="595959"/>
              </a:solidFill>
              <a:latin typeface="+mj-lt"/>
            </a:endParaRPr>
          </a:p>
        </p:txBody>
      </p:sp>
      <p:sp>
        <p:nvSpPr>
          <p:cNvPr id="55321" name="Line 25"/>
          <p:cNvSpPr>
            <a:spLocks noChangeShapeType="1"/>
          </p:cNvSpPr>
          <p:nvPr/>
        </p:nvSpPr>
        <p:spPr bwMode="auto">
          <a:xfrm flipH="1">
            <a:off x="4605338" y="3527425"/>
            <a:ext cx="0" cy="317500"/>
          </a:xfrm>
          <a:prstGeom prst="line">
            <a:avLst/>
          </a:prstGeom>
          <a:ln>
            <a:headEnd/>
            <a:tailEnd type="stealth" w="med" len="med"/>
          </a:ln>
          <a:extLst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/>
          <a:lstStyle/>
          <a:p>
            <a:endParaRPr lang="en-US">
              <a:solidFill>
                <a:srgbClr val="595959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224159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altLang="en-US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Baskerville Old Face"/>
                <a:cs typeface="Baskerville Old Face"/>
              </a:rPr>
              <a:t>Cortical Thickness (CT): Data Examples</a:t>
            </a:r>
            <a:endParaRPr lang="en-US" altLang="en-US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latin typeface="Baskerville Old Face"/>
              <a:cs typeface="Baskerville Old Face"/>
            </a:endParaRPr>
          </a:p>
        </p:txBody>
      </p:sp>
    </p:spTree>
    <p:extLst>
      <p:ext uri="{BB962C8B-B14F-4D97-AF65-F5344CB8AC3E}">
        <p14:creationId xmlns:p14="http://schemas.microsoft.com/office/powerpoint/2010/main" val="27045417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z="36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Baskerville Old Face"/>
                <a:cs typeface="Baskerville Old Face"/>
              </a:rPr>
              <a:t>Average FA in </a:t>
            </a:r>
            <a:r>
              <a:rPr lang="en-US" altLang="en-US" sz="36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Baskerville Old Face"/>
                <a:cs typeface="Baskerville Old Face"/>
              </a:rPr>
              <a:t>ASD</a:t>
            </a:r>
            <a:endParaRPr lang="en-US" altLang="en-US" sz="36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latin typeface="Baskerville Old Face"/>
              <a:cs typeface="Baskerville Old Face"/>
            </a:endParaRPr>
          </a:p>
        </p:txBody>
      </p:sp>
      <p:pic>
        <p:nvPicPr>
          <p:cNvPr id="72710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39" t="29515" r="8942" b="12500"/>
          <a:stretch>
            <a:fillRect/>
          </a:stretch>
        </p:blipFill>
        <p:spPr bwMode="auto">
          <a:xfrm>
            <a:off x="974725" y="1392238"/>
            <a:ext cx="7219950" cy="4705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632220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6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Baskerville Old Face"/>
                <a:cs typeface="Baskerville Old Face"/>
              </a:rPr>
              <a:t>Average FA in Age-Matched Controls</a:t>
            </a:r>
          </a:p>
        </p:txBody>
      </p:sp>
      <p:pic>
        <p:nvPicPr>
          <p:cNvPr id="7578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72" t="28316" r="24123" b="12498"/>
          <a:stretch>
            <a:fillRect/>
          </a:stretch>
        </p:blipFill>
        <p:spPr bwMode="auto">
          <a:xfrm>
            <a:off x="1066800" y="1374775"/>
            <a:ext cx="7029450" cy="4727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778037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 descr="C:\talks\clincal-str-func\PICS\tis-seg-3d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295400"/>
            <a:ext cx="6856412" cy="5114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774" name="Rectangle 6"/>
          <p:cNvSpPr>
            <a:spLocks noGrp="1" noChangeArrowheads="1"/>
          </p:cNvSpPr>
          <p:nvPr>
            <p:ph type="title"/>
          </p:nvPr>
        </p:nvSpPr>
        <p:spPr>
          <a:xfrm>
            <a:off x="574675" y="152400"/>
            <a:ext cx="8001000" cy="1216025"/>
          </a:xfrm>
        </p:spPr>
        <p:txBody>
          <a:bodyPr/>
          <a:lstStyle/>
          <a:p>
            <a:r>
              <a:rPr lang="en-US" altLang="en-US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Baskerville Old Face"/>
                <a:cs typeface="Baskerville Old Face"/>
              </a:rPr>
              <a:t>3D Segmentation</a:t>
            </a:r>
          </a:p>
        </p:txBody>
      </p:sp>
    </p:spTree>
    <p:extLst>
      <p:ext uri="{BB962C8B-B14F-4D97-AF65-F5344CB8AC3E}">
        <p14:creationId xmlns:p14="http://schemas.microsoft.com/office/powerpoint/2010/main" val="6814660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91" name="Picture 23" descr="E:\Collaborations\Zeffiro\Trio Users Meeting 9-2004\pa-gr-2-24-restore.t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37" r="22424"/>
          <a:stretch>
            <a:fillRect/>
          </a:stretch>
        </p:blipFill>
        <p:spPr bwMode="auto">
          <a:xfrm>
            <a:off x="6172200" y="1852613"/>
            <a:ext cx="2667000" cy="3328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90" name="Picture 22" descr="E:\Collaborations\Zeffiro\Trio Users Meeting 9-2004\pa-restore.t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37" r="20804"/>
          <a:stretch>
            <a:fillRect/>
          </a:stretch>
        </p:blipFill>
        <p:spPr bwMode="auto">
          <a:xfrm>
            <a:off x="3200400" y="1828800"/>
            <a:ext cx="2743200" cy="3328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9" name="Picture 21" descr="E:\Collaborations\Zeffiro\Trio Users Meeting 9-2004\cp-restore.t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94" r="20567"/>
          <a:stretch>
            <a:fillRect/>
          </a:stretch>
        </p:blipFill>
        <p:spPr bwMode="auto">
          <a:xfrm>
            <a:off x="381000" y="1828800"/>
            <a:ext cx="2667000" cy="3328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Baskerville Old Face"/>
                <a:cs typeface="Baskerville Old Face"/>
              </a:rPr>
              <a:t>Restored Images</a:t>
            </a:r>
          </a:p>
        </p:txBody>
      </p:sp>
      <p:sp>
        <p:nvSpPr>
          <p:cNvPr id="7182" name="Text Box 14"/>
          <p:cNvSpPr txBox="1">
            <a:spLocks noChangeArrowheads="1"/>
          </p:cNvSpPr>
          <p:nvPr/>
        </p:nvSpPr>
        <p:spPr bwMode="auto">
          <a:xfrm>
            <a:off x="533400" y="5334000"/>
            <a:ext cx="82296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tabLst>
                <a:tab pos="1023938" algn="ctr"/>
                <a:tab pos="3941763" algn="ctr"/>
                <a:tab pos="6918325" algn="ct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tabLst>
                <a:tab pos="1023938" algn="ctr"/>
                <a:tab pos="3941763" algn="ctr"/>
                <a:tab pos="6918325" algn="ct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tabLst>
                <a:tab pos="1023938" algn="ctr"/>
                <a:tab pos="3941763" algn="ctr"/>
                <a:tab pos="6918325" algn="ct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tabLst>
                <a:tab pos="1023938" algn="ctr"/>
                <a:tab pos="3941763" algn="ctr"/>
                <a:tab pos="6918325" algn="ct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tabLst>
                <a:tab pos="1023938" algn="ctr"/>
                <a:tab pos="3941763" algn="ctr"/>
                <a:tab pos="6918325" algn="ct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1023938" algn="ctr"/>
                <a:tab pos="3941763" algn="ctr"/>
                <a:tab pos="6918325" algn="ct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1023938" algn="ctr"/>
                <a:tab pos="3941763" algn="ctr"/>
                <a:tab pos="6918325" algn="ct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1023938" algn="ctr"/>
                <a:tab pos="3941763" algn="ctr"/>
                <a:tab pos="6918325" algn="ct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1023938" algn="ctr"/>
                <a:tab pos="3941763" algn="ctr"/>
                <a:tab pos="6918325" algn="ct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800" dirty="0">
                <a:solidFill>
                  <a:schemeClr val="bg1"/>
                </a:solidFill>
                <a:latin typeface="Verdana" pitchFamily="34" charset="0"/>
              </a:rPr>
              <a:t>	</a:t>
            </a:r>
            <a:r>
              <a:rPr lang="en-US" altLang="en-US" sz="1800" dirty="0">
                <a:solidFill>
                  <a:srgbClr val="595959"/>
                </a:solidFill>
                <a:latin typeface="Verdana" pitchFamily="34" charset="0"/>
              </a:rPr>
              <a:t>CP Head Coil	Phased Array	 Phased Array</a:t>
            </a:r>
          </a:p>
          <a:p>
            <a:r>
              <a:rPr lang="en-US" altLang="en-US" sz="1800" dirty="0">
                <a:solidFill>
                  <a:srgbClr val="595959"/>
                </a:solidFill>
                <a:latin typeface="Verdana" pitchFamily="34" charset="0"/>
              </a:rPr>
              <a:t>		no </a:t>
            </a:r>
            <a:r>
              <a:rPr lang="en-US" altLang="en-US" sz="1800" dirty="0" err="1">
                <a:solidFill>
                  <a:srgbClr val="595959"/>
                </a:solidFill>
                <a:latin typeface="Verdana" pitchFamily="34" charset="0"/>
              </a:rPr>
              <a:t>iPAT</a:t>
            </a:r>
            <a:r>
              <a:rPr lang="en-US" altLang="en-US" sz="1800" dirty="0">
                <a:solidFill>
                  <a:srgbClr val="595959"/>
                </a:solidFill>
                <a:latin typeface="Verdana" pitchFamily="34" charset="0"/>
              </a:rPr>
              <a:t>	GRAPPA </a:t>
            </a:r>
            <a:r>
              <a:rPr lang="en-US" altLang="en-US" sz="1800" dirty="0" err="1">
                <a:solidFill>
                  <a:srgbClr val="595959"/>
                </a:solidFill>
                <a:latin typeface="Verdana" pitchFamily="34" charset="0"/>
              </a:rPr>
              <a:t>iPAT</a:t>
            </a:r>
            <a:endParaRPr lang="en-US" altLang="en-US" sz="1800" dirty="0">
              <a:solidFill>
                <a:srgbClr val="595959"/>
              </a:solidFill>
              <a:latin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38108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title"/>
          </p:nvPr>
        </p:nvSpPr>
        <p:spPr>
          <a:noFill/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r>
              <a:rPr lang="en-US" altLang="en-US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Baskerville Old Face" panose="02020602080505020303" pitchFamily="18" charset="0"/>
              </a:rPr>
              <a:t>Voxel-Based Morphometry (VBM): Automated </a:t>
            </a:r>
            <a:r>
              <a:rPr lang="en-US" altLang="en-US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Baskerville Old Face" panose="02020602080505020303" pitchFamily="18" charset="0"/>
              </a:rPr>
              <a:t>Morphometric Methods</a:t>
            </a:r>
          </a:p>
        </p:txBody>
      </p:sp>
      <p:sp>
        <p:nvSpPr>
          <p:cNvPr id="64515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76400"/>
            <a:ext cx="8229600" cy="3810000"/>
          </a:xfrm>
          <a:ln>
            <a:noFill/>
            <a:miter lim="800000"/>
            <a:headEnd/>
            <a:tailEnd/>
          </a:ln>
        </p:spPr>
        <p:txBody>
          <a:bodyPr>
            <a:noAutofit/>
          </a:bodyPr>
          <a:lstStyle/>
          <a:p>
            <a:pPr marL="342900" indent="-342900"/>
            <a:r>
              <a:rPr lang="en-US" alt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Identifies regions </a:t>
            </a:r>
            <a:r>
              <a:rPr lang="en-US" altLang="en-U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with differences in gray-matter, </a:t>
            </a:r>
            <a:r>
              <a:rPr lang="en-US" alt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white-matter, </a:t>
            </a:r>
            <a:r>
              <a:rPr lang="en-US" altLang="en-U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or CSF </a:t>
            </a:r>
            <a:r>
              <a:rPr lang="en-US" alt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concentration</a:t>
            </a:r>
          </a:p>
          <a:p>
            <a:pPr marL="342900" indent="-342900" algn="just"/>
            <a:endParaRPr lang="en-US" alt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/>
            <a:r>
              <a:rPr lang="en-US" altLang="en-U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Relies on segmentation algorithms to classify each voxel in an MRI by the type of </a:t>
            </a:r>
            <a:r>
              <a:rPr lang="en-US" alt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tissue</a:t>
            </a:r>
          </a:p>
          <a:p>
            <a:pPr marL="342900" indent="-342900"/>
            <a:endParaRPr lang="en-US" alt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/>
            <a:r>
              <a:rPr lang="en-US" alt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Produce  map of statistically significant differences among population of subjects</a:t>
            </a:r>
            <a:endParaRPr lang="en-US" alt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38537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4" name="Picture 6" descr="E:\Collaborations\Zeffiro\Trio Users Meeting 9-2004\pa-gr-2-24-restore.t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37" r="22424"/>
          <a:stretch>
            <a:fillRect/>
          </a:stretch>
        </p:blipFill>
        <p:spPr bwMode="auto">
          <a:xfrm>
            <a:off x="6400800" y="3352800"/>
            <a:ext cx="2441575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5" name="Picture 7" descr="E:\Collaborations\Zeffiro\Trio Users Meeting 9-2004\pa-restore.t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37" r="20804"/>
          <a:stretch>
            <a:fillRect/>
          </a:stretch>
        </p:blipFill>
        <p:spPr bwMode="auto">
          <a:xfrm>
            <a:off x="3581400" y="3352800"/>
            <a:ext cx="2511425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6" name="Picture 8" descr="E:\Collaborations\Zeffiro\Trio Users Meeting 9-2004\cp-restore.t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94" r="20567"/>
          <a:stretch>
            <a:fillRect/>
          </a:stretch>
        </p:blipFill>
        <p:spPr bwMode="auto">
          <a:xfrm>
            <a:off x="762000" y="3352800"/>
            <a:ext cx="2441575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1" name="Picture 3" descr="E:\Collaborations\Zeffiro\Trio Users Meeting 9-2004\cp-brain.ti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74" r="22188"/>
          <a:stretch>
            <a:fillRect/>
          </a:stretch>
        </p:blipFill>
        <p:spPr bwMode="auto">
          <a:xfrm>
            <a:off x="769938" y="174625"/>
            <a:ext cx="2441575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2" name="Picture 4" descr="E:\Collaborations\Zeffiro\Trio Users Meeting 9-2004\pa-brain.tif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17" r="20804"/>
          <a:stretch>
            <a:fillRect/>
          </a:stretch>
        </p:blipFill>
        <p:spPr bwMode="auto">
          <a:xfrm>
            <a:off x="3590925" y="152400"/>
            <a:ext cx="2581275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3" name="Picture 5" descr="E:\Collaborations\Zeffiro\Trio Users Meeting 9-2004\pa-gr-2-24-brain.tif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17" r="22424"/>
          <a:stretch>
            <a:fillRect/>
          </a:stretch>
        </p:blipFill>
        <p:spPr bwMode="auto">
          <a:xfrm>
            <a:off x="6400800" y="228600"/>
            <a:ext cx="2511425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417" name="Text Box 9"/>
          <p:cNvSpPr txBox="1">
            <a:spLocks noChangeArrowheads="1"/>
          </p:cNvSpPr>
          <p:nvPr/>
        </p:nvSpPr>
        <p:spPr bwMode="auto">
          <a:xfrm>
            <a:off x="533400" y="6096000"/>
            <a:ext cx="82296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tabLst>
                <a:tab pos="1373188" algn="ctr"/>
                <a:tab pos="4283075" algn="ctr"/>
                <a:tab pos="7262813" algn="ct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tabLst>
                <a:tab pos="1373188" algn="ctr"/>
                <a:tab pos="4283075" algn="ctr"/>
                <a:tab pos="7262813" algn="ct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tabLst>
                <a:tab pos="1373188" algn="ctr"/>
                <a:tab pos="4283075" algn="ctr"/>
                <a:tab pos="7262813" algn="ct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tabLst>
                <a:tab pos="1373188" algn="ctr"/>
                <a:tab pos="4283075" algn="ctr"/>
                <a:tab pos="7262813" algn="ct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tabLst>
                <a:tab pos="1373188" algn="ctr"/>
                <a:tab pos="4283075" algn="ctr"/>
                <a:tab pos="7262813" algn="ct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1373188" algn="ctr"/>
                <a:tab pos="4283075" algn="ctr"/>
                <a:tab pos="7262813" algn="ct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1373188" algn="ctr"/>
                <a:tab pos="4283075" algn="ctr"/>
                <a:tab pos="7262813" algn="ct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1373188" algn="ctr"/>
                <a:tab pos="4283075" algn="ctr"/>
                <a:tab pos="7262813" algn="ct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1373188" algn="ctr"/>
                <a:tab pos="4283075" algn="ctr"/>
                <a:tab pos="7262813" algn="ct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800" dirty="0">
                <a:solidFill>
                  <a:srgbClr val="FFFF00"/>
                </a:solidFill>
                <a:latin typeface="Verdana" pitchFamily="34" charset="0"/>
              </a:rPr>
              <a:t>	CP Head Coil	Phased Array	 Phased Array</a:t>
            </a:r>
          </a:p>
          <a:p>
            <a:r>
              <a:rPr lang="en-US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itchFamily="34" charset="0"/>
              </a:rPr>
              <a:t>		no </a:t>
            </a:r>
            <a:r>
              <a:rPr lang="en-US" altLang="en-US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itchFamily="34" charset="0"/>
              </a:rPr>
              <a:t>iPAT</a:t>
            </a:r>
            <a:r>
              <a:rPr lang="en-US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itchFamily="34" charset="0"/>
              </a:rPr>
              <a:t>	GRAPPA </a:t>
            </a:r>
            <a:r>
              <a:rPr lang="en-US" altLang="en-US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itchFamily="34" charset="0"/>
              </a:rPr>
              <a:t>iPAT</a:t>
            </a:r>
            <a:endParaRPr lang="en-US" altLang="en-US" sz="1800" dirty="0">
              <a:solidFill>
                <a:schemeClr val="tx1">
                  <a:lumMod val="65000"/>
                  <a:lumOff val="35000"/>
                </a:schemeClr>
              </a:solidFill>
              <a:latin typeface="Verdana" pitchFamily="34" charset="0"/>
            </a:endParaRPr>
          </a:p>
        </p:txBody>
      </p:sp>
      <p:sp>
        <p:nvSpPr>
          <p:cNvPr id="17418" name="Text Box 10"/>
          <p:cNvSpPr txBox="1">
            <a:spLocks noChangeArrowheads="1"/>
          </p:cNvSpPr>
          <p:nvPr/>
        </p:nvSpPr>
        <p:spPr bwMode="auto">
          <a:xfrm>
            <a:off x="0" y="990600"/>
            <a:ext cx="1143000" cy="325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dirty="0">
                <a:solidFill>
                  <a:srgbClr val="595959"/>
                </a:solidFill>
              </a:rPr>
              <a:t>Before</a:t>
            </a:r>
          </a:p>
          <a:p>
            <a:pPr>
              <a:spcBef>
                <a:spcPct val="50000"/>
              </a:spcBef>
            </a:pPr>
            <a:endParaRPr lang="en-US" altLang="en-US" dirty="0">
              <a:solidFill>
                <a:srgbClr val="595959"/>
              </a:solidFill>
            </a:endParaRPr>
          </a:p>
          <a:p>
            <a:pPr>
              <a:spcBef>
                <a:spcPct val="50000"/>
              </a:spcBef>
            </a:pPr>
            <a:endParaRPr lang="en-US" altLang="en-US" dirty="0">
              <a:solidFill>
                <a:srgbClr val="595959"/>
              </a:solidFill>
            </a:endParaRPr>
          </a:p>
          <a:p>
            <a:pPr>
              <a:spcBef>
                <a:spcPct val="50000"/>
              </a:spcBef>
            </a:pPr>
            <a:endParaRPr lang="en-US" altLang="en-US" dirty="0">
              <a:solidFill>
                <a:srgbClr val="595959"/>
              </a:solidFill>
            </a:endParaRPr>
          </a:p>
          <a:p>
            <a:pPr>
              <a:spcBef>
                <a:spcPct val="50000"/>
              </a:spcBef>
            </a:pPr>
            <a:endParaRPr lang="en-US" altLang="en-US" dirty="0">
              <a:solidFill>
                <a:srgbClr val="595959"/>
              </a:solidFill>
            </a:endParaRPr>
          </a:p>
          <a:p>
            <a:pPr>
              <a:spcBef>
                <a:spcPct val="50000"/>
              </a:spcBef>
            </a:pPr>
            <a:endParaRPr lang="en-US" altLang="en-US" dirty="0">
              <a:solidFill>
                <a:srgbClr val="595959"/>
              </a:solidFill>
            </a:endParaRPr>
          </a:p>
          <a:p>
            <a:pPr>
              <a:spcBef>
                <a:spcPct val="50000"/>
              </a:spcBef>
            </a:pPr>
            <a:endParaRPr lang="en-US" altLang="en-US" dirty="0">
              <a:solidFill>
                <a:srgbClr val="595959"/>
              </a:solidFill>
            </a:endParaRPr>
          </a:p>
          <a:p>
            <a:pPr>
              <a:spcBef>
                <a:spcPct val="50000"/>
              </a:spcBef>
            </a:pPr>
            <a:r>
              <a:rPr lang="en-US" altLang="en-US" dirty="0">
                <a:solidFill>
                  <a:srgbClr val="595959"/>
                </a:solidFill>
              </a:rPr>
              <a:t>After</a:t>
            </a:r>
          </a:p>
        </p:txBody>
      </p:sp>
    </p:spTree>
    <p:extLst>
      <p:ext uri="{BB962C8B-B14F-4D97-AF65-F5344CB8AC3E}">
        <p14:creationId xmlns:p14="http://schemas.microsoft.com/office/powerpoint/2010/main" val="13455037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13" name="Picture 21" descr="E:\Collaborations\Zeffiro\Trio Users Meeting 9-2004\pa-gr-2-24-seg.t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37" r="20804"/>
          <a:stretch>
            <a:fillRect/>
          </a:stretch>
        </p:blipFill>
        <p:spPr bwMode="auto">
          <a:xfrm>
            <a:off x="6096000" y="1828800"/>
            <a:ext cx="2743200" cy="3328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12" name="Picture 20" descr="E:\Collaborations\Zeffiro\Trio Users Meeting 9-2004\pa-seg.t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17" r="19183"/>
          <a:stretch>
            <a:fillRect/>
          </a:stretch>
        </p:blipFill>
        <p:spPr bwMode="auto">
          <a:xfrm>
            <a:off x="3124200" y="1828800"/>
            <a:ext cx="2895600" cy="3328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11" name="Picture 19" descr="E:\Collaborations\Zeffiro\Trio Users Meeting 9-2004\cp-seg.t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58" r="20804"/>
          <a:stretch>
            <a:fillRect/>
          </a:stretch>
        </p:blipFill>
        <p:spPr bwMode="auto">
          <a:xfrm>
            <a:off x="381000" y="1852613"/>
            <a:ext cx="2667000" cy="3328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Baskerville Old Face"/>
                <a:cs typeface="Baskerville Old Face"/>
              </a:rPr>
              <a:t>Segmentation Comparison</a:t>
            </a:r>
          </a:p>
        </p:txBody>
      </p:sp>
      <p:sp>
        <p:nvSpPr>
          <p:cNvPr id="8199" name="Text Box 7"/>
          <p:cNvSpPr txBox="1">
            <a:spLocks noChangeArrowheads="1"/>
          </p:cNvSpPr>
          <p:nvPr/>
        </p:nvSpPr>
        <p:spPr bwMode="auto">
          <a:xfrm>
            <a:off x="533400" y="5334000"/>
            <a:ext cx="82296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tabLst>
                <a:tab pos="1023938" algn="ctr"/>
                <a:tab pos="3941763" algn="ctr"/>
                <a:tab pos="6918325" algn="ct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tabLst>
                <a:tab pos="1023938" algn="ctr"/>
                <a:tab pos="3941763" algn="ctr"/>
                <a:tab pos="6918325" algn="ct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tabLst>
                <a:tab pos="1023938" algn="ctr"/>
                <a:tab pos="3941763" algn="ctr"/>
                <a:tab pos="6918325" algn="ct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tabLst>
                <a:tab pos="1023938" algn="ctr"/>
                <a:tab pos="3941763" algn="ctr"/>
                <a:tab pos="6918325" algn="ct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tabLst>
                <a:tab pos="1023938" algn="ctr"/>
                <a:tab pos="3941763" algn="ctr"/>
                <a:tab pos="6918325" algn="ct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1023938" algn="ctr"/>
                <a:tab pos="3941763" algn="ctr"/>
                <a:tab pos="6918325" algn="ct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1023938" algn="ctr"/>
                <a:tab pos="3941763" algn="ctr"/>
                <a:tab pos="6918325" algn="ct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1023938" algn="ctr"/>
                <a:tab pos="3941763" algn="ctr"/>
                <a:tab pos="6918325" algn="ct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1023938" algn="ctr"/>
                <a:tab pos="3941763" algn="ctr"/>
                <a:tab pos="6918325" algn="ct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800">
                <a:solidFill>
                  <a:schemeClr val="bg1"/>
                </a:solidFill>
                <a:latin typeface="Verdana" pitchFamily="34" charset="0"/>
              </a:rPr>
              <a:t>	CP Head Coil	Phased Array	 Phased Array</a:t>
            </a:r>
          </a:p>
          <a:p>
            <a:r>
              <a:rPr lang="en-US" altLang="en-US" sz="1800">
                <a:solidFill>
                  <a:schemeClr val="bg1"/>
                </a:solidFill>
                <a:latin typeface="Verdana" pitchFamily="34" charset="0"/>
              </a:rPr>
              <a:t>		no iPAT	GRAPPA iPAT</a:t>
            </a:r>
          </a:p>
        </p:txBody>
      </p:sp>
    </p:spTree>
    <p:extLst>
      <p:ext uri="{BB962C8B-B14F-4D97-AF65-F5344CB8AC3E}">
        <p14:creationId xmlns:p14="http://schemas.microsoft.com/office/powerpoint/2010/main" val="32516119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Baskerville Old Face"/>
                <a:cs typeface="Baskerville Old Face"/>
              </a:rPr>
              <a:t>Original Images</a:t>
            </a:r>
          </a:p>
        </p:txBody>
      </p:sp>
      <p:sp>
        <p:nvSpPr>
          <p:cNvPr id="1037" name="Text Box 13"/>
          <p:cNvSpPr txBox="1">
            <a:spLocks noChangeArrowheads="1"/>
          </p:cNvSpPr>
          <p:nvPr/>
        </p:nvSpPr>
        <p:spPr bwMode="auto">
          <a:xfrm>
            <a:off x="533400" y="5334000"/>
            <a:ext cx="82296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tabLst>
                <a:tab pos="1023938" algn="ctr"/>
                <a:tab pos="3941763" algn="ctr"/>
                <a:tab pos="6918325" algn="ct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tabLst>
                <a:tab pos="1023938" algn="ctr"/>
                <a:tab pos="3941763" algn="ctr"/>
                <a:tab pos="6918325" algn="ct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tabLst>
                <a:tab pos="1023938" algn="ctr"/>
                <a:tab pos="3941763" algn="ctr"/>
                <a:tab pos="6918325" algn="ct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tabLst>
                <a:tab pos="1023938" algn="ctr"/>
                <a:tab pos="3941763" algn="ctr"/>
                <a:tab pos="6918325" algn="ct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tabLst>
                <a:tab pos="1023938" algn="ctr"/>
                <a:tab pos="3941763" algn="ctr"/>
                <a:tab pos="6918325" algn="ct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1023938" algn="ctr"/>
                <a:tab pos="3941763" algn="ctr"/>
                <a:tab pos="6918325" algn="ct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1023938" algn="ctr"/>
                <a:tab pos="3941763" algn="ctr"/>
                <a:tab pos="6918325" algn="ct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1023938" algn="ctr"/>
                <a:tab pos="3941763" algn="ctr"/>
                <a:tab pos="6918325" algn="ct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1023938" algn="ctr"/>
                <a:tab pos="3941763" algn="ctr"/>
                <a:tab pos="6918325" algn="ct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800">
                <a:solidFill>
                  <a:schemeClr val="bg1"/>
                </a:solidFill>
                <a:latin typeface="Verdana" pitchFamily="34" charset="0"/>
              </a:rPr>
              <a:t>	CP Head Coil	Phased Array	 Phased Array</a:t>
            </a:r>
          </a:p>
          <a:p>
            <a:r>
              <a:rPr lang="en-US" altLang="en-US" sz="1800">
                <a:solidFill>
                  <a:schemeClr val="bg1"/>
                </a:solidFill>
                <a:latin typeface="Verdana" pitchFamily="34" charset="0"/>
              </a:rPr>
              <a:t>		no iPAT	GRAPPA iPAT</a:t>
            </a:r>
          </a:p>
        </p:txBody>
      </p:sp>
      <p:pic>
        <p:nvPicPr>
          <p:cNvPr id="1039" name="Picture 15" descr="E:\Collaborations\Zeffiro\Trio Users Meeting 9-2004\cp-brain.t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74" r="22188"/>
          <a:stretch>
            <a:fillRect/>
          </a:stretch>
        </p:blipFill>
        <p:spPr bwMode="auto">
          <a:xfrm>
            <a:off x="315913" y="1828800"/>
            <a:ext cx="2667000" cy="3328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E:\Collaborations\Zeffiro\Trio Users Meeting 9-2004\pa-brain.t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17" r="20804"/>
          <a:stretch>
            <a:fillRect/>
          </a:stretch>
        </p:blipFill>
        <p:spPr bwMode="auto">
          <a:xfrm>
            <a:off x="3124200" y="1806575"/>
            <a:ext cx="2819400" cy="3328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1" name="Picture 17" descr="E:\Collaborations\Zeffiro\Trio Users Meeting 9-2004\pa-gr-2-24-brain.t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17" r="22424"/>
          <a:stretch>
            <a:fillRect/>
          </a:stretch>
        </p:blipFill>
        <p:spPr bwMode="auto">
          <a:xfrm>
            <a:off x="6096000" y="1852613"/>
            <a:ext cx="2743200" cy="3328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03499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68" name="Picture 12" descr="E:\Collaborations\Zeffiro\Trio Users Meeting 9-2004\pa-gr-2-24-bias-color.t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58" r="22424"/>
          <a:stretch>
            <a:fillRect/>
          </a:stretch>
        </p:blipFill>
        <p:spPr bwMode="auto">
          <a:xfrm>
            <a:off x="6172200" y="1828800"/>
            <a:ext cx="2590800" cy="3319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Baskerville Old Face"/>
                <a:cs typeface="Baskerville Old Face"/>
              </a:rPr>
              <a:t>Bias Field Estimate</a:t>
            </a:r>
          </a:p>
        </p:txBody>
      </p:sp>
      <p:sp>
        <p:nvSpPr>
          <p:cNvPr id="19459" name="Text Box 3"/>
          <p:cNvSpPr txBox="1">
            <a:spLocks noChangeArrowheads="1"/>
          </p:cNvSpPr>
          <p:nvPr/>
        </p:nvSpPr>
        <p:spPr bwMode="auto">
          <a:xfrm>
            <a:off x="533400" y="5334000"/>
            <a:ext cx="82296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tabLst>
                <a:tab pos="1023938" algn="ctr"/>
                <a:tab pos="3941763" algn="ctr"/>
                <a:tab pos="6918325" algn="ct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tabLst>
                <a:tab pos="1023938" algn="ctr"/>
                <a:tab pos="3941763" algn="ctr"/>
                <a:tab pos="6918325" algn="ct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tabLst>
                <a:tab pos="1023938" algn="ctr"/>
                <a:tab pos="3941763" algn="ctr"/>
                <a:tab pos="6918325" algn="ct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tabLst>
                <a:tab pos="1023938" algn="ctr"/>
                <a:tab pos="3941763" algn="ctr"/>
                <a:tab pos="6918325" algn="ct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tabLst>
                <a:tab pos="1023938" algn="ctr"/>
                <a:tab pos="3941763" algn="ctr"/>
                <a:tab pos="6918325" algn="ct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1023938" algn="ctr"/>
                <a:tab pos="3941763" algn="ctr"/>
                <a:tab pos="6918325" algn="ct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1023938" algn="ctr"/>
                <a:tab pos="3941763" algn="ctr"/>
                <a:tab pos="6918325" algn="ct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1023938" algn="ctr"/>
                <a:tab pos="3941763" algn="ctr"/>
                <a:tab pos="6918325" algn="ct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1023938" algn="ctr"/>
                <a:tab pos="3941763" algn="ctr"/>
                <a:tab pos="6918325" algn="ct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800" dirty="0">
                <a:solidFill>
                  <a:schemeClr val="bg1"/>
                </a:solidFill>
                <a:latin typeface="Verdana" pitchFamily="34" charset="0"/>
              </a:rPr>
              <a:t>	CP Head Coil	Phased Array	 Phased Array</a:t>
            </a:r>
          </a:p>
          <a:p>
            <a:r>
              <a:rPr lang="en-US" altLang="en-US" sz="1800" dirty="0">
                <a:solidFill>
                  <a:schemeClr val="bg1"/>
                </a:solidFill>
                <a:latin typeface="Verdana" pitchFamily="34" charset="0"/>
              </a:rPr>
              <a:t>		no </a:t>
            </a:r>
            <a:r>
              <a:rPr lang="en-US" altLang="en-US" sz="1800" dirty="0" err="1">
                <a:solidFill>
                  <a:schemeClr val="bg1"/>
                </a:solidFill>
                <a:latin typeface="Verdana" pitchFamily="34" charset="0"/>
              </a:rPr>
              <a:t>iPAT</a:t>
            </a:r>
            <a:r>
              <a:rPr lang="en-US" altLang="en-US" sz="1800" dirty="0">
                <a:solidFill>
                  <a:schemeClr val="bg1"/>
                </a:solidFill>
                <a:latin typeface="Verdana" pitchFamily="34" charset="0"/>
              </a:rPr>
              <a:t>	GRAPPA </a:t>
            </a:r>
            <a:r>
              <a:rPr lang="en-US" altLang="en-US" sz="1800" dirty="0" err="1">
                <a:solidFill>
                  <a:schemeClr val="bg1"/>
                </a:solidFill>
                <a:latin typeface="Verdana" pitchFamily="34" charset="0"/>
              </a:rPr>
              <a:t>iPAT</a:t>
            </a:r>
            <a:endParaRPr lang="en-US" altLang="en-US" sz="1800" dirty="0">
              <a:solidFill>
                <a:schemeClr val="bg1"/>
              </a:solidFill>
              <a:latin typeface="Verdana" pitchFamily="34" charset="0"/>
            </a:endParaRPr>
          </a:p>
        </p:txBody>
      </p:sp>
      <p:pic>
        <p:nvPicPr>
          <p:cNvPr id="19460" name="Picture 4" descr="E:\Collaborations\Zeffiro\Trio Users Meeting 9-2004\cp-bias-color.t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37" r="22424"/>
          <a:stretch>
            <a:fillRect/>
          </a:stretch>
        </p:blipFill>
        <p:spPr bwMode="auto">
          <a:xfrm>
            <a:off x="381000" y="1828800"/>
            <a:ext cx="2667000" cy="3319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1" name="Picture 5" descr="E:\Collaborations\Zeffiro\Trio Users Meeting 9-2004\pa-bias-color.t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15" r="20804"/>
          <a:stretch>
            <a:fillRect/>
          </a:stretch>
        </p:blipFill>
        <p:spPr bwMode="auto">
          <a:xfrm>
            <a:off x="3200400" y="1828800"/>
            <a:ext cx="2819400" cy="3319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05543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Baskerville Old Face"/>
                <a:cs typeface="Baskerville Old Face"/>
              </a:rPr>
              <a:t>CP Head Coil – Intensity </a:t>
            </a:r>
            <a:br>
              <a:rPr lang="en-US" altLang="en-US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Baskerville Old Face"/>
                <a:cs typeface="Baskerville Old Face"/>
              </a:rPr>
            </a:br>
            <a:r>
              <a:rPr lang="en-US" altLang="en-US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Baskerville Old Face"/>
                <a:cs typeface="Baskerville Old Face"/>
              </a:rPr>
              <a:t>Non-uniformity</a:t>
            </a:r>
          </a:p>
        </p:txBody>
      </p:sp>
      <p:pic>
        <p:nvPicPr>
          <p:cNvPr id="10248" name="Picture 8" descr="E:\Collaborations\Zeffiro\Trio Users Meeting 9-2004\cp.TIF"/>
          <p:cNvPicPr>
            <a:picLocks noGrp="1" noChangeAspect="1" noChangeArrowheads="1"/>
          </p:cNvPicPr>
          <p:nvPr>
            <p:ph type="clipArt" sz="half" idx="1"/>
          </p:nvPr>
        </p:nvPicPr>
        <p:blipFill>
          <a:blip r:embed="rId2">
            <a:lum contras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4823" y="1931500"/>
            <a:ext cx="2408129" cy="3909399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0247" name="Rectangle 7"/>
          <p:cNvSpPr>
            <a:spLocks noGrp="1" noChangeArrowheads="1"/>
          </p:cNvSpPr>
          <p:nvPr>
            <p:ph type="body" sz="half" idx="2"/>
          </p:nvPr>
        </p:nvSpPr>
        <p:spPr/>
        <p:txBody>
          <a:bodyPr/>
          <a:lstStyle/>
          <a:p>
            <a:pPr>
              <a:spcAft>
                <a:spcPct val="10000"/>
              </a:spcAft>
            </a:pPr>
            <a:r>
              <a:rPr lang="en-US" altLang="en-U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Significant fall-off in signal intensity at the left and right </a:t>
            </a:r>
            <a:r>
              <a:rPr lang="en-US" alt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extents</a:t>
            </a:r>
          </a:p>
          <a:p>
            <a:pPr>
              <a:spcAft>
                <a:spcPct val="10000"/>
              </a:spcAft>
            </a:pPr>
            <a:endParaRPr lang="en-US" alt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spcAft>
                <a:spcPct val="10000"/>
              </a:spcAft>
            </a:pPr>
            <a:r>
              <a:rPr lang="en-US" altLang="en-U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Results in left and right edges much darker than rest of brain</a:t>
            </a:r>
          </a:p>
        </p:txBody>
      </p:sp>
      <p:sp>
        <p:nvSpPr>
          <p:cNvPr id="10244" name="Line 4"/>
          <p:cNvSpPr>
            <a:spLocks noChangeShapeType="1"/>
          </p:cNvSpPr>
          <p:nvPr/>
        </p:nvSpPr>
        <p:spPr bwMode="auto">
          <a:xfrm>
            <a:off x="831850" y="2173288"/>
            <a:ext cx="539750" cy="1331912"/>
          </a:xfrm>
          <a:prstGeom prst="line">
            <a:avLst/>
          </a:prstGeom>
          <a:ln>
            <a:headEnd/>
            <a:tailEnd type="triangle" w="med" len="med"/>
          </a:ln>
          <a:extLst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/>
          <a:lstStyle/>
          <a:p>
            <a:endParaRPr lang="en-US"/>
          </a:p>
        </p:txBody>
      </p:sp>
      <p:sp>
        <p:nvSpPr>
          <p:cNvPr id="10245" name="Line 5"/>
          <p:cNvSpPr>
            <a:spLocks noChangeShapeType="1"/>
          </p:cNvSpPr>
          <p:nvPr/>
        </p:nvSpPr>
        <p:spPr bwMode="auto">
          <a:xfrm flipH="1">
            <a:off x="3690938" y="2292350"/>
            <a:ext cx="296862" cy="1187450"/>
          </a:xfrm>
          <a:prstGeom prst="line">
            <a:avLst/>
          </a:prstGeom>
          <a:ln>
            <a:headEnd/>
            <a:tailEnd type="triangle" w="med" len="med"/>
          </a:ln>
          <a:extLst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7117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Baskerville Old Face"/>
                <a:cs typeface="Baskerville Old Face"/>
              </a:rPr>
              <a:t>Phased Array Head Coil – </a:t>
            </a:r>
            <a:r>
              <a:rPr lang="en-US" altLang="en-US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Baskerville Old Face"/>
                <a:cs typeface="Baskerville Old Face"/>
              </a:rPr>
              <a:t/>
            </a:r>
            <a:br>
              <a:rPr lang="en-US" altLang="en-US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Baskerville Old Face"/>
                <a:cs typeface="Baskerville Old Face"/>
              </a:rPr>
            </a:br>
            <a:r>
              <a:rPr lang="en-US" altLang="en-US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Baskerville Old Face"/>
                <a:cs typeface="Baskerville Old Face"/>
              </a:rPr>
              <a:t>Intensity </a:t>
            </a:r>
            <a:r>
              <a:rPr lang="en-US" altLang="en-US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Baskerville Old Face"/>
                <a:cs typeface="Baskerville Old Face"/>
              </a:rPr>
              <a:t>Non-uniformity</a:t>
            </a:r>
          </a:p>
        </p:txBody>
      </p:sp>
      <p:pic>
        <p:nvPicPr>
          <p:cNvPr id="12293" name="Picture 5" descr="E:\Collaborations\Zeffiro\Trio Users Meeting 9-2004\ph.TIF"/>
          <p:cNvPicPr>
            <a:picLocks noGrp="1" noChangeAspect="1" noChangeArrowheads="1"/>
          </p:cNvPicPr>
          <p:nvPr>
            <p:ph type="clipArt" sz="half" idx="1"/>
          </p:nvPr>
        </p:nvPicPr>
        <p:blipFill>
          <a:blip r:embed="rId2">
            <a:lum contras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56" b="8333"/>
          <a:stretch>
            <a:fillRect/>
          </a:stretch>
        </p:blipFill>
        <p:spPr>
          <a:xfrm>
            <a:off x="649288" y="1816100"/>
            <a:ext cx="3213100" cy="40259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2292" name="Rectangle 4"/>
          <p:cNvSpPr>
            <a:spLocks noGrp="1" noChangeArrowheads="1"/>
          </p:cNvSpPr>
          <p:nvPr>
            <p:ph type="body" sz="half" idx="2"/>
          </p:nvPr>
        </p:nvSpPr>
        <p:spPr/>
        <p:txBody>
          <a:bodyPr/>
          <a:lstStyle/>
          <a:p>
            <a:pPr>
              <a:lnSpc>
                <a:spcPct val="90000"/>
              </a:lnSpc>
              <a:spcAft>
                <a:spcPct val="10000"/>
              </a:spcAft>
            </a:pPr>
            <a:r>
              <a:rPr lang="en-US" altLang="en-U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Intensities vary by distance from coil elements</a:t>
            </a:r>
          </a:p>
          <a:p>
            <a:pPr>
              <a:lnSpc>
                <a:spcPct val="90000"/>
              </a:lnSpc>
              <a:spcAft>
                <a:spcPct val="10000"/>
              </a:spcAft>
            </a:pPr>
            <a:r>
              <a:rPr lang="en-US" altLang="en-U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Results in significant changes in intensity that vary spatially</a:t>
            </a:r>
          </a:p>
          <a:p>
            <a:pPr>
              <a:lnSpc>
                <a:spcPct val="90000"/>
              </a:lnSpc>
              <a:spcAft>
                <a:spcPct val="10000"/>
              </a:spcAft>
            </a:pPr>
            <a:r>
              <a:rPr lang="en-US" altLang="en-U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Most noticeable in posterior regions such as visual cortex</a:t>
            </a:r>
          </a:p>
        </p:txBody>
      </p:sp>
      <p:sp>
        <p:nvSpPr>
          <p:cNvPr id="12294" name="Line 6"/>
          <p:cNvSpPr>
            <a:spLocks noChangeShapeType="1"/>
          </p:cNvSpPr>
          <p:nvPr/>
        </p:nvSpPr>
        <p:spPr bwMode="auto">
          <a:xfrm flipH="1">
            <a:off x="2921000" y="3676650"/>
            <a:ext cx="1019175" cy="1022350"/>
          </a:xfrm>
          <a:prstGeom prst="line">
            <a:avLst/>
          </a:prstGeom>
          <a:ln>
            <a:headEnd/>
            <a:tailEnd type="triangle" w="med" len="med"/>
          </a:ln>
          <a:extLst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/>
          <a:lstStyle/>
          <a:p>
            <a:endParaRPr lang="en-US"/>
          </a:p>
        </p:txBody>
      </p:sp>
      <p:sp>
        <p:nvSpPr>
          <p:cNvPr id="12295" name="Line 7"/>
          <p:cNvSpPr>
            <a:spLocks noChangeShapeType="1"/>
          </p:cNvSpPr>
          <p:nvPr/>
        </p:nvSpPr>
        <p:spPr bwMode="auto">
          <a:xfrm>
            <a:off x="855663" y="3551238"/>
            <a:ext cx="771525" cy="1066800"/>
          </a:xfrm>
          <a:prstGeom prst="line">
            <a:avLst/>
          </a:prstGeom>
          <a:ln>
            <a:headEnd/>
            <a:tailEnd type="triangle" w="med" len="med"/>
          </a:ln>
          <a:extLst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3639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Baskerville Old Face"/>
                <a:cs typeface="Baskerville Old Face"/>
              </a:rPr>
              <a:t>Correction of Intensity </a:t>
            </a:r>
            <a:br>
              <a:rPr lang="en-US" altLang="en-US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Baskerville Old Face"/>
                <a:cs typeface="Baskerville Old Face"/>
              </a:rPr>
            </a:br>
            <a:r>
              <a:rPr lang="en-US" altLang="en-US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Baskerville Old Face"/>
                <a:cs typeface="Baskerville Old Face"/>
              </a:rPr>
              <a:t>Non-uniformity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>
                <a:solidFill>
                  <a:srgbClr val="595959"/>
                </a:solidFill>
              </a:rPr>
              <a:t>SPM and FSL packages have algorithms for correcting intensity non-uniformities</a:t>
            </a:r>
          </a:p>
          <a:p>
            <a:r>
              <a:rPr lang="en-US" altLang="en-US" dirty="0">
                <a:solidFill>
                  <a:srgbClr val="595959"/>
                </a:solidFill>
              </a:rPr>
              <a:t>SPM algorithm unsuccessful on both CP and PA head coil data</a:t>
            </a:r>
          </a:p>
          <a:p>
            <a:r>
              <a:rPr lang="en-US" altLang="en-US" dirty="0">
                <a:solidFill>
                  <a:srgbClr val="595959"/>
                </a:solidFill>
              </a:rPr>
              <a:t>FAST algorithm from FSL works well on both CP and PA head coil data!</a:t>
            </a:r>
          </a:p>
        </p:txBody>
      </p:sp>
    </p:spTree>
    <p:extLst>
      <p:ext uri="{BB962C8B-B14F-4D97-AF65-F5344CB8AC3E}">
        <p14:creationId xmlns:p14="http://schemas.microsoft.com/office/powerpoint/2010/main" val="15308637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Text Box 3"/>
          <p:cNvSpPr txBox="1">
            <a:spLocks noChangeArrowheads="1"/>
          </p:cNvSpPr>
          <p:nvPr/>
        </p:nvSpPr>
        <p:spPr bwMode="auto">
          <a:xfrm>
            <a:off x="1981200" y="5589588"/>
            <a:ext cx="6248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400">
                <a:solidFill>
                  <a:schemeClr val="bg1"/>
                </a:solidFill>
                <a:latin typeface="Times New Roman" pitchFamily="18" charset="0"/>
              </a:rPr>
              <a:t>Computer			      Expert</a:t>
            </a:r>
          </a:p>
        </p:txBody>
      </p:sp>
      <p:sp>
        <p:nvSpPr>
          <p:cNvPr id="6" name="Rectangle 15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altLang="en-US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Baskerville Old Face" panose="02020602080505020303" pitchFamily="18" charset="0"/>
              </a:rPr>
              <a:t>Modulation</a:t>
            </a:r>
            <a:endParaRPr lang="en-US" altLang="en-US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latin typeface="Baskerville Old Face" panose="02020602080505020303" pitchFamily="18" charset="0"/>
            </a:endParaRPr>
          </a:p>
        </p:txBody>
      </p:sp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609600" y="1371600"/>
            <a:ext cx="80645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GB" sz="2000" u="sng" dirty="0">
                <a:solidFill>
                  <a:srgbClr val="595959"/>
                </a:solidFill>
              </a:rPr>
              <a:t>Modulation</a:t>
            </a:r>
            <a:r>
              <a:rPr lang="en-GB" sz="2000" dirty="0">
                <a:solidFill>
                  <a:srgbClr val="595959"/>
                </a:solidFill>
              </a:rPr>
              <a:t>: multiplying the spatially normalised </a:t>
            </a:r>
            <a:r>
              <a:rPr lang="en-GB" sz="2000" dirty="0" err="1">
                <a:solidFill>
                  <a:srgbClr val="595959"/>
                </a:solidFill>
              </a:rPr>
              <a:t>gray</a:t>
            </a:r>
            <a:r>
              <a:rPr lang="en-GB" sz="2000" dirty="0">
                <a:solidFill>
                  <a:srgbClr val="595959"/>
                </a:solidFill>
              </a:rPr>
              <a:t> matter (or other tissue class) by its relative volume before and after spatial transformation</a:t>
            </a:r>
            <a:endParaRPr lang="en-US" sz="2000" dirty="0">
              <a:solidFill>
                <a:srgbClr val="595959"/>
              </a:solidFill>
            </a:endParaRPr>
          </a:p>
        </p:txBody>
      </p:sp>
      <p:sp>
        <p:nvSpPr>
          <p:cNvPr id="8" name="Rectangle 4"/>
          <p:cNvSpPr>
            <a:spLocks noGrp="1" noChangeArrowheads="1"/>
          </p:cNvSpPr>
          <p:nvPr>
            <p:ph type="body" sz="half" idx="1"/>
          </p:nvPr>
        </p:nvSpPr>
        <p:spPr>
          <a:xfrm>
            <a:off x="304800" y="2362200"/>
            <a:ext cx="4386263" cy="4032250"/>
          </a:xfrm>
        </p:spPr>
        <p:txBody>
          <a:bodyPr/>
          <a:lstStyle/>
          <a:p>
            <a:r>
              <a:rPr lang="en-US" sz="2400" dirty="0">
                <a:solidFill>
                  <a:srgbClr val="595959"/>
                </a:solidFill>
                <a:latin typeface="Calibri" charset="0"/>
              </a:rPr>
              <a:t>Non-modulated:</a:t>
            </a:r>
            <a:br>
              <a:rPr lang="en-US" sz="2400" dirty="0">
                <a:solidFill>
                  <a:srgbClr val="595959"/>
                </a:solidFill>
                <a:latin typeface="Calibri" charset="0"/>
              </a:rPr>
            </a:br>
            <a:r>
              <a:rPr lang="en-US" sz="2000" dirty="0">
                <a:solidFill>
                  <a:srgbClr val="595959"/>
                </a:solidFill>
                <a:latin typeface="Calibri" charset="0"/>
              </a:rPr>
              <a:t>– Relative concentration/ density: the proportion of GM (or WM) relative to other tissue types within a region</a:t>
            </a:r>
            <a:br>
              <a:rPr lang="en-US" sz="2000" dirty="0">
                <a:solidFill>
                  <a:srgbClr val="595959"/>
                </a:solidFill>
                <a:latin typeface="Calibri" charset="0"/>
              </a:rPr>
            </a:br>
            <a:r>
              <a:rPr lang="en-US" sz="2000" dirty="0">
                <a:solidFill>
                  <a:srgbClr val="595959"/>
                </a:solidFill>
                <a:latin typeface="Calibri" charset="0"/>
              </a:rPr>
              <a:t>– Hard to interpret</a:t>
            </a:r>
          </a:p>
          <a:p>
            <a:pPr eaLnBrk="1" hangingPunct="1"/>
            <a:endParaRPr lang="en-US" sz="2400" dirty="0">
              <a:solidFill>
                <a:srgbClr val="595959"/>
              </a:solidFill>
              <a:latin typeface="Calibri" charset="0"/>
            </a:endParaRPr>
          </a:p>
        </p:txBody>
      </p:sp>
      <p:sp>
        <p:nvSpPr>
          <p:cNvPr id="9" name="Rectangle 5"/>
          <p:cNvSpPr txBox="1">
            <a:spLocks noChangeArrowheads="1"/>
          </p:cNvSpPr>
          <p:nvPr/>
        </p:nvSpPr>
        <p:spPr>
          <a:xfrm>
            <a:off x="4648200" y="2438400"/>
            <a:ext cx="4168775" cy="40322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dirty="0" smtClean="0">
                <a:solidFill>
                  <a:srgbClr val="595959"/>
                </a:solidFill>
                <a:latin typeface="Calibri" charset="0"/>
              </a:rPr>
              <a:t>Modulated:</a:t>
            </a:r>
          </a:p>
          <a:p>
            <a:pPr lvl="1"/>
            <a:r>
              <a:rPr lang="en-GB" sz="2000" dirty="0" smtClean="0">
                <a:solidFill>
                  <a:srgbClr val="595959"/>
                </a:solidFill>
                <a:latin typeface="Calibri" charset="0"/>
              </a:rPr>
              <a:t>Absolute volumes</a:t>
            </a:r>
            <a:endParaRPr lang="en-US" sz="2000" dirty="0">
              <a:solidFill>
                <a:srgbClr val="595959"/>
              </a:solidFill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14161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07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23" grpId="0" autoUpdateAnimBg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9" name="Rectangle 3"/>
          <p:cNvSpPr>
            <a:spLocks noGrp="1" noChangeArrowheads="1"/>
          </p:cNvSpPr>
          <p:nvPr>
            <p:ph idx="1"/>
          </p:nvPr>
        </p:nvSpPr>
        <p:spPr>
          <a:xfrm>
            <a:off x="762000" y="1295400"/>
            <a:ext cx="7696200" cy="3306763"/>
          </a:xfrm>
        </p:spPr>
        <p:txBody>
          <a:bodyPr>
            <a:noAutofit/>
          </a:bodyPr>
          <a:lstStyle/>
          <a:p>
            <a:pPr marL="609600" indent="-609600">
              <a:lnSpc>
                <a:spcPct val="90000"/>
              </a:lnSpc>
              <a:buFontTx/>
              <a:buNone/>
            </a:pPr>
            <a:r>
              <a:rPr lang="en-US" alt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Processing Steps</a:t>
            </a:r>
            <a:r>
              <a:rPr lang="en-US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:</a:t>
            </a:r>
          </a:p>
          <a:p>
            <a:pPr marL="609600" indent="-609600">
              <a:lnSpc>
                <a:spcPct val="90000"/>
              </a:lnSpc>
              <a:buFontTx/>
              <a:buNone/>
            </a:pPr>
            <a:endParaRPr lang="en-US" alt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90000"/>
              </a:lnSpc>
            </a:pPr>
            <a:r>
              <a:rPr lang="en-US" alt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Spatially normalize</a:t>
            </a:r>
          </a:p>
          <a:p>
            <a:pPr>
              <a:lnSpc>
                <a:spcPct val="90000"/>
              </a:lnSpc>
            </a:pPr>
            <a:endParaRPr lang="en-US" altLang="en-US" sz="2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90000"/>
              </a:lnSpc>
            </a:pPr>
            <a:r>
              <a:rPr lang="en-US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Segment </a:t>
            </a:r>
            <a:r>
              <a:rPr lang="en-US" alt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each brain into gray matter, white matter, and CSF</a:t>
            </a:r>
          </a:p>
          <a:p>
            <a:pPr>
              <a:lnSpc>
                <a:spcPct val="90000"/>
              </a:lnSpc>
            </a:pPr>
            <a:endParaRPr lang="en-US" alt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90000"/>
              </a:lnSpc>
            </a:pPr>
            <a:r>
              <a:rPr lang="en-US" alt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Statistically compare on a voxel-by-voxel basis gray matter probabilities or concentration between subject groups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274638"/>
            <a:ext cx="8686800" cy="1143000"/>
          </a:xfrm>
          <a:noFill/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r>
              <a:rPr lang="en-US" altLang="en-US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Baskerville Old Face" panose="02020602080505020303" pitchFamily="18" charset="0"/>
              </a:rPr>
              <a:t>Voxel-Based Morphometry (VBM), cont. </a:t>
            </a:r>
            <a:endParaRPr lang="en-US" altLang="en-US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latin typeface="Baskerville Old Face" panose="02020602080505020303" pitchFamily="18" charset="0"/>
            </a:endParaRPr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5297908"/>
            <a:ext cx="8166100" cy="13314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212689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895" b="29888"/>
          <a:stretch/>
        </p:blipFill>
        <p:spPr bwMode="auto">
          <a:xfrm>
            <a:off x="5334000" y="4609696"/>
            <a:ext cx="1695450" cy="3310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04" t="29372" r="35661" b="65137"/>
          <a:stretch/>
        </p:blipFill>
        <p:spPr bwMode="auto">
          <a:xfrm>
            <a:off x="2838027" y="4629026"/>
            <a:ext cx="682172" cy="2923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5539" name="Rectangle 3"/>
          <p:cNvSpPr>
            <a:spLocks noGrp="1" noChangeArrowheads="1"/>
          </p:cNvSpPr>
          <p:nvPr>
            <p:ph idx="1"/>
          </p:nvPr>
        </p:nvSpPr>
        <p:spPr>
          <a:xfrm>
            <a:off x="476925" y="1752600"/>
            <a:ext cx="8489950" cy="1219200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US" alt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Put each brain into the same stereotactic space</a:t>
            </a:r>
          </a:p>
          <a:p>
            <a:pPr>
              <a:lnSpc>
                <a:spcPct val="90000"/>
              </a:lnSpc>
            </a:pPr>
            <a:endParaRPr lang="en-US" altLang="en-US" sz="28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90000"/>
              </a:lnSpc>
            </a:pPr>
            <a:r>
              <a:rPr lang="en-US" alt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Correct for global brain shape differences </a:t>
            </a:r>
          </a:p>
          <a:p>
            <a:pPr>
              <a:lnSpc>
                <a:spcPct val="90000"/>
              </a:lnSpc>
            </a:pPr>
            <a:endParaRPr lang="en-US" alt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274638"/>
            <a:ext cx="8686800" cy="1143000"/>
          </a:xfrm>
          <a:noFill/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altLang="en-US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Baskerville Old Face" panose="02020602080505020303" pitchFamily="18" charset="0"/>
              </a:rPr>
              <a:t>Spatial </a:t>
            </a:r>
            <a:r>
              <a:rPr lang="en-US" altLang="en-US" b="1" dirty="0" err="1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Baskerville Old Face" panose="02020602080505020303" pitchFamily="18" charset="0"/>
              </a:rPr>
              <a:t>Normalisation</a:t>
            </a:r>
            <a:endParaRPr lang="en-US" altLang="en-US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latin typeface="Baskerville Old Face" panose="02020602080505020303" pitchFamily="18" charset="0"/>
            </a:endParaRPr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0466"/>
          <a:stretch/>
        </p:blipFill>
        <p:spPr bwMode="auto">
          <a:xfrm>
            <a:off x="476925" y="3609071"/>
            <a:ext cx="2494875" cy="2313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387" b="34318"/>
          <a:stretch/>
        </p:blipFill>
        <p:spPr bwMode="auto">
          <a:xfrm>
            <a:off x="3387174" y="3609071"/>
            <a:ext cx="2556426" cy="25125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110" b="1488"/>
          <a:stretch/>
        </p:blipFill>
        <p:spPr bwMode="auto">
          <a:xfrm>
            <a:off x="6324600" y="3609071"/>
            <a:ext cx="2594266" cy="2313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221023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626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32424327"/>
              </p:ext>
            </p:extLst>
          </p:nvPr>
        </p:nvGraphicFramePr>
        <p:xfrm>
          <a:off x="210508" y="1645338"/>
          <a:ext cx="3502084" cy="14241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4" name="Chart" r:id="rId4" imgW="5915334" imgH="3143714" progId="Excel.Chart.8">
                  <p:embed/>
                </p:oleObj>
              </mc:Choice>
              <mc:Fallback>
                <p:oleObj name="Chart" r:id="rId4" imgW="5915334" imgH="3143714" progId="Excel.Char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0508" y="1645338"/>
                        <a:ext cx="3502084" cy="142418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627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94855646"/>
              </p:ext>
            </p:extLst>
          </p:nvPr>
        </p:nvGraphicFramePr>
        <p:xfrm>
          <a:off x="232733" y="4968666"/>
          <a:ext cx="3502084" cy="14139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5" name="Chart" r:id="rId6" imgW="5915334" imgH="3143714" progId="Excel.Chart.8">
                  <p:embed/>
                </p:oleObj>
              </mc:Choice>
              <mc:Fallback>
                <p:oleObj name="Chart" r:id="rId6" imgW="5915334" imgH="3143714" progId="Excel.Char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2733" y="4968666"/>
                        <a:ext cx="3502084" cy="141396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628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72742974"/>
              </p:ext>
            </p:extLst>
          </p:nvPr>
        </p:nvGraphicFramePr>
        <p:xfrm>
          <a:off x="232733" y="3257453"/>
          <a:ext cx="3502085" cy="14694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6" name="Chart" r:id="rId8" imgW="5915334" imgH="3143714" progId="Excel.Chart.8">
                  <p:embed/>
                </p:oleObj>
              </mc:Choice>
              <mc:Fallback>
                <p:oleObj name="Chart" r:id="rId8" imgW="5915334" imgH="3143714" progId="Excel.Char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2733" y="3257453"/>
                        <a:ext cx="3502085" cy="146941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6629" name="Picture 5" descr="C:\talks\clincal-str-func\PICS\UNSEG-MR.JP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1371600"/>
            <a:ext cx="4762834" cy="449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642" name="Group 18"/>
          <p:cNvGrpSpPr>
            <a:grpSpLocks/>
          </p:cNvGrpSpPr>
          <p:nvPr/>
        </p:nvGrpSpPr>
        <p:grpSpPr bwMode="auto">
          <a:xfrm>
            <a:off x="3494088" y="2357429"/>
            <a:ext cx="3692384" cy="776295"/>
            <a:chOff x="2201" y="1442"/>
            <a:chExt cx="2551" cy="532"/>
          </a:xfrm>
        </p:grpSpPr>
        <p:sp>
          <p:nvSpPr>
            <p:cNvPr id="26631" name="Line 7"/>
            <p:cNvSpPr>
              <a:spLocks noChangeShapeType="1"/>
            </p:cNvSpPr>
            <p:nvPr/>
          </p:nvSpPr>
          <p:spPr bwMode="auto">
            <a:xfrm flipH="1" flipV="1">
              <a:off x="2201" y="1442"/>
              <a:ext cx="2287" cy="394"/>
            </a:xfrm>
            <a:prstGeom prst="line">
              <a:avLst/>
            </a:prstGeom>
            <a:noFill/>
            <a:ln w="19050">
              <a:solidFill>
                <a:schemeClr val="folHlink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6632" name="Rectangle 8"/>
            <p:cNvSpPr>
              <a:spLocks noChangeArrowheads="1"/>
            </p:cNvSpPr>
            <p:nvPr/>
          </p:nvSpPr>
          <p:spPr bwMode="auto">
            <a:xfrm>
              <a:off x="4532" y="1782"/>
              <a:ext cx="220" cy="192"/>
            </a:xfrm>
            <a:prstGeom prst="rect">
              <a:avLst/>
            </a:prstGeom>
            <a:noFill/>
            <a:ln w="31750">
              <a:solidFill>
                <a:schemeClr val="folHlink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26640" name="Group 16"/>
          <p:cNvGrpSpPr>
            <a:grpSpLocks/>
          </p:cNvGrpSpPr>
          <p:nvPr/>
        </p:nvGrpSpPr>
        <p:grpSpPr bwMode="auto">
          <a:xfrm>
            <a:off x="1177925" y="3110547"/>
            <a:ext cx="5251264" cy="928052"/>
            <a:chOff x="742" y="1908"/>
            <a:chExt cx="3628" cy="636"/>
          </a:xfrm>
        </p:grpSpPr>
        <p:sp>
          <p:nvSpPr>
            <p:cNvPr id="26634" name="Rectangle 10"/>
            <p:cNvSpPr>
              <a:spLocks noChangeArrowheads="1"/>
            </p:cNvSpPr>
            <p:nvPr/>
          </p:nvSpPr>
          <p:spPr bwMode="auto">
            <a:xfrm>
              <a:off x="4132" y="1908"/>
              <a:ext cx="238" cy="201"/>
            </a:xfrm>
            <a:prstGeom prst="rect">
              <a:avLst/>
            </a:prstGeom>
            <a:noFill/>
            <a:ln w="31750">
              <a:solidFill>
                <a:srgbClr val="00FF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35" name="Line 11"/>
            <p:cNvSpPr>
              <a:spLocks noChangeShapeType="1"/>
            </p:cNvSpPr>
            <p:nvPr/>
          </p:nvSpPr>
          <p:spPr bwMode="auto">
            <a:xfrm flipH="1">
              <a:off x="742" y="2008"/>
              <a:ext cx="3390" cy="536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26641" name="Group 17"/>
          <p:cNvGrpSpPr>
            <a:grpSpLocks/>
          </p:cNvGrpSpPr>
          <p:nvPr/>
        </p:nvGrpSpPr>
        <p:grpSpPr bwMode="auto">
          <a:xfrm>
            <a:off x="2470150" y="4098314"/>
            <a:ext cx="3614224" cy="1383323"/>
            <a:chOff x="1556" y="2505"/>
            <a:chExt cx="2497" cy="948"/>
          </a:xfrm>
        </p:grpSpPr>
        <p:sp>
          <p:nvSpPr>
            <p:cNvPr id="26637" name="Rectangle 13"/>
            <p:cNvSpPr>
              <a:spLocks noChangeArrowheads="1"/>
            </p:cNvSpPr>
            <p:nvPr/>
          </p:nvSpPr>
          <p:spPr bwMode="auto">
            <a:xfrm flipV="1">
              <a:off x="3829" y="2505"/>
              <a:ext cx="224" cy="221"/>
            </a:xfrm>
            <a:prstGeom prst="rect">
              <a:avLst/>
            </a:prstGeom>
            <a:noFill/>
            <a:ln w="31750">
              <a:solidFill>
                <a:schemeClr val="hlink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38" name="Line 14"/>
            <p:cNvSpPr>
              <a:spLocks noChangeShapeType="1"/>
            </p:cNvSpPr>
            <p:nvPr/>
          </p:nvSpPr>
          <p:spPr bwMode="auto">
            <a:xfrm flipH="1">
              <a:off x="1556" y="2638"/>
              <a:ext cx="2228" cy="815"/>
            </a:xfrm>
            <a:prstGeom prst="line">
              <a:avLst/>
            </a:prstGeom>
            <a:noFill/>
            <a:ln w="19050">
              <a:solidFill>
                <a:schemeClr val="hlink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26639" name="Rectangle 1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Baskerville Old Face" panose="02020602080505020303" pitchFamily="18" charset="0"/>
              </a:rPr>
              <a:t>Tissue Segmentation</a:t>
            </a:r>
          </a:p>
        </p:txBody>
      </p:sp>
    </p:spTree>
    <p:extLst>
      <p:ext uri="{BB962C8B-B14F-4D97-AF65-F5344CB8AC3E}">
        <p14:creationId xmlns:p14="http://schemas.microsoft.com/office/powerpoint/2010/main" val="32237469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Text Box 3"/>
          <p:cNvSpPr txBox="1">
            <a:spLocks noChangeArrowheads="1"/>
          </p:cNvSpPr>
          <p:nvPr/>
        </p:nvSpPr>
        <p:spPr bwMode="auto">
          <a:xfrm>
            <a:off x="1981200" y="5589588"/>
            <a:ext cx="6248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400">
                <a:solidFill>
                  <a:schemeClr val="bg1"/>
                </a:solidFill>
                <a:latin typeface="Times New Roman" pitchFamily="18" charset="0"/>
              </a:rPr>
              <a:t>Computer			      Expert</a:t>
            </a:r>
          </a:p>
        </p:txBody>
      </p:sp>
      <p:sp>
        <p:nvSpPr>
          <p:cNvPr id="6" name="Rectangle 15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altLang="en-US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Baskerville Old Face" panose="02020602080505020303" pitchFamily="18" charset="0"/>
              </a:rPr>
              <a:t>Tissue Segmentation</a:t>
            </a:r>
          </a:p>
        </p:txBody>
      </p:sp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38200" y="1371600"/>
            <a:ext cx="7467600" cy="4820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76010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07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23" grpId="0" autoUpdateAnimBg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>
          <a:xfrm>
            <a:off x="401637" y="0"/>
            <a:ext cx="8229600" cy="1143000"/>
          </a:xfrm>
        </p:spPr>
        <p:txBody>
          <a:bodyPr/>
          <a:lstStyle/>
          <a:p>
            <a:r>
              <a:rPr lang="en-US" altLang="en-US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Baskerville Old Face"/>
                <a:cs typeface="Baskerville Old Face"/>
              </a:rPr>
              <a:t>Types of VBM </a:t>
            </a:r>
            <a:r>
              <a:rPr lang="en-US" altLang="en-US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Baskerville Old Face"/>
                <a:cs typeface="Baskerville Old Face"/>
              </a:rPr>
              <a:t>Analyses</a:t>
            </a:r>
          </a:p>
        </p:txBody>
      </p:sp>
      <p:sp>
        <p:nvSpPr>
          <p:cNvPr id="5632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143000"/>
            <a:ext cx="8229600" cy="5714999"/>
          </a:xfrm>
        </p:spPr>
        <p:txBody>
          <a:bodyPr>
            <a:normAutofit/>
          </a:bodyPr>
          <a:lstStyle/>
          <a:p>
            <a:r>
              <a:rPr lang="en-US" altLang="en-US" sz="2400" dirty="0">
                <a:solidFill>
                  <a:srgbClr val="595959"/>
                </a:solidFill>
              </a:rPr>
              <a:t>Group differences assessed by using voxel-by-voxel statistical comparison of the gray-matter, white-matter, and CSF probability </a:t>
            </a:r>
            <a:r>
              <a:rPr lang="en-US" altLang="en-US" sz="2400" dirty="0" smtClean="0">
                <a:solidFill>
                  <a:srgbClr val="595959"/>
                </a:solidFill>
              </a:rPr>
              <a:t>maps</a:t>
            </a:r>
          </a:p>
          <a:p>
            <a:endParaRPr lang="en-US" altLang="en-US" sz="2400" dirty="0" smtClean="0">
              <a:solidFill>
                <a:srgbClr val="595959"/>
              </a:solidFill>
            </a:endParaRPr>
          </a:p>
          <a:p>
            <a:endParaRPr lang="en-US" altLang="en-US" sz="2400" dirty="0">
              <a:solidFill>
                <a:srgbClr val="595959"/>
              </a:solidFill>
            </a:endParaRPr>
          </a:p>
          <a:p>
            <a:endParaRPr lang="en-US" altLang="en-US" sz="2400" dirty="0">
              <a:solidFill>
                <a:srgbClr val="595959"/>
              </a:solidFill>
            </a:endParaRPr>
          </a:p>
          <a:p>
            <a:endParaRPr lang="en-US" altLang="en-US" sz="2400" dirty="0" smtClean="0">
              <a:solidFill>
                <a:srgbClr val="595959"/>
              </a:solidFill>
            </a:endParaRPr>
          </a:p>
          <a:p>
            <a:r>
              <a:rPr lang="en-US" altLang="en-US" sz="2400" dirty="0" smtClean="0">
                <a:solidFill>
                  <a:srgbClr val="595959"/>
                </a:solidFill>
              </a:rPr>
              <a:t>Correlations </a:t>
            </a:r>
            <a:r>
              <a:rPr lang="en-US" altLang="en-US" sz="2400" dirty="0">
                <a:solidFill>
                  <a:srgbClr val="595959"/>
                </a:solidFill>
              </a:rPr>
              <a:t>with behavioral measures</a:t>
            </a:r>
          </a:p>
        </p:txBody>
      </p:sp>
      <p:pic>
        <p:nvPicPr>
          <p:cNvPr id="2050" name="Picture 2" descr="http://unrealitymag.com/wp-content/uploads/2013/03/gryffindor-e1363068581379-500x29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7759" y="2518198"/>
            <a:ext cx="2521166" cy="1497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vignette2.wikia.nocookie.net/harrypotter/images/0/02/Slytherinquidditchteam.jpg/revision/latest?cb=20081013123730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148"/>
          <a:stretch/>
        </p:blipFill>
        <p:spPr bwMode="auto">
          <a:xfrm>
            <a:off x="4967130" y="2512362"/>
            <a:ext cx="2576670" cy="1497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utoShape 10"/>
          <p:cNvSpPr>
            <a:spLocks noChangeArrowheads="1"/>
          </p:cNvSpPr>
          <p:nvPr/>
        </p:nvSpPr>
        <p:spPr bwMode="auto">
          <a:xfrm>
            <a:off x="4156075" y="3087598"/>
            <a:ext cx="720725" cy="358775"/>
          </a:xfrm>
          <a:prstGeom prst="leftRightArrow">
            <a:avLst>
              <a:gd name="adj1" fmla="val 50000"/>
              <a:gd name="adj2" fmla="val 40177"/>
            </a:avLst>
          </a:prstGeom>
          <a:ln>
            <a:headEnd/>
            <a:tailEnd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endParaRPr lang="en-GB" altLang="en-US"/>
          </a:p>
        </p:txBody>
      </p:sp>
      <p:pic>
        <p:nvPicPr>
          <p:cNvPr id="7" name="Picture 2" descr="http://unrealitymag.com/wp-content/uploads/2013/03/gryffindor-e1363068581379-500x29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8709" y="4754986"/>
            <a:ext cx="2521166" cy="1497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utoShape 10"/>
          <p:cNvSpPr>
            <a:spLocks noChangeArrowheads="1"/>
          </p:cNvSpPr>
          <p:nvPr/>
        </p:nvSpPr>
        <p:spPr bwMode="auto">
          <a:xfrm>
            <a:off x="4098925" y="5324386"/>
            <a:ext cx="720725" cy="358775"/>
          </a:xfrm>
          <a:prstGeom prst="leftRightArrow">
            <a:avLst>
              <a:gd name="adj1" fmla="val 50000"/>
              <a:gd name="adj2" fmla="val 40177"/>
            </a:avLst>
          </a:prstGeom>
          <a:ln>
            <a:headEnd/>
            <a:tailEnd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endParaRPr lang="en-GB" altLang="en-US"/>
          </a:p>
        </p:txBody>
      </p:sp>
      <p:sp>
        <p:nvSpPr>
          <p:cNvPr id="9" name="Text Box 12"/>
          <p:cNvSpPr txBox="1">
            <a:spLocks noChangeArrowheads="1"/>
          </p:cNvSpPr>
          <p:nvPr/>
        </p:nvSpPr>
        <p:spPr bwMode="auto">
          <a:xfrm>
            <a:off x="5017136" y="5377716"/>
            <a:ext cx="2476658" cy="369332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GB" altLang="en-US" b="1" dirty="0">
                <a:solidFill>
                  <a:schemeClr val="tx2"/>
                </a:solidFill>
                <a:latin typeface="+mj-lt"/>
              </a:rPr>
              <a:t>a known score or value</a:t>
            </a:r>
          </a:p>
        </p:txBody>
      </p:sp>
    </p:spTree>
    <p:extLst>
      <p:ext uri="{BB962C8B-B14F-4D97-AF65-F5344CB8AC3E}">
        <p14:creationId xmlns:p14="http://schemas.microsoft.com/office/powerpoint/2010/main" val="22180101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Executive.thmx</Template>
  <TotalTime>1503</TotalTime>
  <Words>2398</Words>
  <Application>Microsoft Macintosh PowerPoint</Application>
  <PresentationFormat>On-screen Show (4:3)</PresentationFormat>
  <Paragraphs>331</Paragraphs>
  <Slides>47</Slides>
  <Notes>20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49" baseType="lpstr">
      <vt:lpstr>Office Theme</vt:lpstr>
      <vt:lpstr>Chart</vt:lpstr>
      <vt:lpstr>Morphometric Analysis of Neuroimaging Data (Structural MRI)</vt:lpstr>
      <vt:lpstr>Quantification of Anatomic Differences</vt:lpstr>
      <vt:lpstr>Quantification of Anatomic Differences</vt:lpstr>
      <vt:lpstr>Voxel-Based Morphometry (VBM): Automated Morphometric Methods</vt:lpstr>
      <vt:lpstr>Voxel-Based Morphometry (VBM), cont. </vt:lpstr>
      <vt:lpstr>Spatial Normalisation</vt:lpstr>
      <vt:lpstr>Tissue Segmentation</vt:lpstr>
      <vt:lpstr>Tissue Segmentation</vt:lpstr>
      <vt:lpstr>Types of VBM Analyses</vt:lpstr>
      <vt:lpstr>VBM Analyses: Correlation Example</vt:lpstr>
      <vt:lpstr>Quantification of Anatomic Differences</vt:lpstr>
      <vt:lpstr>Quantification of Anatomic Differences</vt:lpstr>
      <vt:lpstr>Diffusion Tensor Imaging (DTI)</vt:lpstr>
      <vt:lpstr>Diffusion Tensor Imaging</vt:lpstr>
      <vt:lpstr>Types of Molecular Motion</vt:lpstr>
      <vt:lpstr>Types of Isotropy</vt:lpstr>
      <vt:lpstr>Types of 3D Isotropy</vt:lpstr>
      <vt:lpstr>DTI Calculation</vt:lpstr>
      <vt:lpstr>Raw Diffusion Images</vt:lpstr>
      <vt:lpstr>Fractional Anisotropy (FA) Index</vt:lpstr>
      <vt:lpstr>Direction of Diffusion</vt:lpstr>
      <vt:lpstr>Tractography</vt:lpstr>
      <vt:lpstr>Tracts Originating from Internal Capsule</vt:lpstr>
      <vt:lpstr>Connectivity-Based Segmentation of Thalamus</vt:lpstr>
      <vt:lpstr>DTI analyses: Group comparison example</vt:lpstr>
      <vt:lpstr>Quantification of Anatomic Differences</vt:lpstr>
      <vt:lpstr>Quantification of Anatomic Differences</vt:lpstr>
      <vt:lpstr>Cortical Thickness (CT)</vt:lpstr>
      <vt:lpstr>PowerPoint Presentation</vt:lpstr>
      <vt:lpstr>PowerPoint Presentation</vt:lpstr>
      <vt:lpstr>PowerPoint Presentation</vt:lpstr>
      <vt:lpstr>Cortical Thickness (CT) analyses: Group comparison example</vt:lpstr>
      <vt:lpstr>Cortical Thickness (CT) analyses: Group comparison example</vt:lpstr>
      <vt:lpstr>DTI Data Processing Plans</vt:lpstr>
      <vt:lpstr>Cortical Thickness (CT): Data Examples</vt:lpstr>
      <vt:lpstr>Average FA in ASD</vt:lpstr>
      <vt:lpstr>Average FA in Age-Matched Controls</vt:lpstr>
      <vt:lpstr>3D Segmentation</vt:lpstr>
      <vt:lpstr>Restored Images</vt:lpstr>
      <vt:lpstr>PowerPoint Presentation</vt:lpstr>
      <vt:lpstr>Segmentation Comparison</vt:lpstr>
      <vt:lpstr>Original Images</vt:lpstr>
      <vt:lpstr>Bias Field Estimate</vt:lpstr>
      <vt:lpstr>CP Head Coil – Intensity  Non-uniformity</vt:lpstr>
      <vt:lpstr>Phased Array Head Coil –  Intensity Non-uniformity</vt:lpstr>
      <vt:lpstr>Correction of Intensity  Non-uniformity</vt:lpstr>
      <vt:lpstr>Modulation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ted</dc:creator>
  <cp:lastModifiedBy>Gabrielle</cp:lastModifiedBy>
  <cp:revision>94</cp:revision>
  <dcterms:created xsi:type="dcterms:W3CDTF">2016-07-27T15:46:45Z</dcterms:created>
  <dcterms:modified xsi:type="dcterms:W3CDTF">2016-08-16T21:40:38Z</dcterms:modified>
</cp:coreProperties>
</file>